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comments/modernComment_31F_4AD30965.xml" ContentType="application/vnd.ms-powerpoint.comments+xml"/>
  <Override PartName="/ppt/comments/modernComment_324_7A085027.xml" ContentType="application/vnd.ms-powerpoint.comments+xml"/>
  <Override PartName="/ppt/comments/modernComment_325_1A5BBAC4.xml" ContentType="application/vnd.ms-powerpoint.comments+xml"/>
  <Override PartName="/ppt/comments/modernComment_32A_8419ABD1.xml" ContentType="application/vnd.ms-powerpoint.comments+xml"/>
  <Override PartName="/ppt/comments/modernComment_32B_FE59B873.xml" ContentType="application/vnd.ms-powerpoint.comments+xml"/>
  <Override PartName="/ppt/comments/modernComment_32C_CC165CBA.xml" ContentType="application/vnd.ms-powerpoint.comments+xml"/>
  <Override PartName="/ppt/comments/modernComment_332_E0BFC49A.xml" ContentType="application/vnd.ms-powerpoint.comments+xml"/>
  <Override PartName="/ppt/comments/modernComment_337_3E7DC7C5.xml" ContentType="application/vnd.ms-powerpoint.comments+xml"/>
  <Override PartName="/ppt/comments/modernComment_340_F7A25392.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6" r:id="rId1"/>
  </p:sldMasterIdLst>
  <p:notesMasterIdLst>
    <p:notesMasterId r:id="rId23"/>
  </p:notesMasterIdLst>
  <p:handoutMasterIdLst>
    <p:handoutMasterId r:id="rId24"/>
  </p:handoutMasterIdLst>
  <p:sldIdLst>
    <p:sldId id="789" r:id="rId2"/>
    <p:sldId id="790" r:id="rId3"/>
    <p:sldId id="799" r:id="rId4"/>
    <p:sldId id="804" r:id="rId5"/>
    <p:sldId id="805" r:id="rId6"/>
    <p:sldId id="824" r:id="rId7"/>
    <p:sldId id="807" r:id="rId8"/>
    <p:sldId id="809" r:id="rId9"/>
    <p:sldId id="810" r:id="rId10"/>
    <p:sldId id="820" r:id="rId11"/>
    <p:sldId id="821" r:id="rId12"/>
    <p:sldId id="811" r:id="rId13"/>
    <p:sldId id="812" r:id="rId14"/>
    <p:sldId id="815" r:id="rId15"/>
    <p:sldId id="814" r:id="rId16"/>
    <p:sldId id="828" r:id="rId17"/>
    <p:sldId id="818" r:id="rId18"/>
    <p:sldId id="823" r:id="rId19"/>
    <p:sldId id="832" r:id="rId20"/>
    <p:sldId id="801" r:id="rId21"/>
    <p:sldId id="797" r:id="rId2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Introduction" id="{04EEC936-E140-47B4-AEA2-6756AFE82C59}">
          <p14:sldIdLst>
            <p14:sldId id="789"/>
            <p14:sldId id="790"/>
          </p14:sldIdLst>
        </p14:section>
        <p14:section name="Food Production" id="{A907A4D3-1928-4547-A6CF-EC6730D95539}">
          <p14:sldIdLst>
            <p14:sldId id="799"/>
            <p14:sldId id="804"/>
            <p14:sldId id="805"/>
            <p14:sldId id="824"/>
            <p14:sldId id="807"/>
            <p14:sldId id="809"/>
            <p14:sldId id="810"/>
            <p14:sldId id="820"/>
            <p14:sldId id="821"/>
          </p14:sldIdLst>
        </p14:section>
        <p14:section name="Food Distribution &amp; Ecommerce" id="{87BC67D8-A11F-4690-A3C1-7E558C13C015}">
          <p14:sldIdLst>
            <p14:sldId id="811"/>
            <p14:sldId id="812"/>
            <p14:sldId id="815"/>
            <p14:sldId id="814"/>
            <p14:sldId id="828"/>
            <p14:sldId id="818"/>
            <p14:sldId id="823"/>
            <p14:sldId id="832"/>
          </p14:sldIdLst>
        </p14:section>
        <p14:section name="Significant Industry M&amp;A" id="{5D6A2767-0BDE-4B25-AB47-8FA84C690721}">
          <p14:sldIdLst>
            <p14:sldId id="801"/>
          </p14:sldIdLst>
        </p14:section>
        <p14:section name="MHH Representative Tombstones" id="{1898D53E-AB6E-47D5-A0BB-033EB5469B0E}">
          <p14:sldIdLst>
            <p14:sldId id="797"/>
          </p14:sldIdLst>
        </p14:section>
      </p14:sectionLst>
    </p:ext>
    <p:ext uri="{EFAFB233-063F-42B5-8137-9DF3F51BA10A}">
      <p15:sldGuideLst xmlns:p15="http://schemas.microsoft.com/office/powerpoint/2012/main">
        <p15:guide id="1" orient="horz" pos="4176" userDrawn="1">
          <p15:clr>
            <a:srgbClr val="A4A3A4"/>
          </p15:clr>
        </p15:guide>
        <p15:guide id="2" pos="5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9F5107-36BA-C8C3-B996-5442E13CA319}" name="Yu Jim" initials="YJ" userId="f21b11cd272ca27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ck Eldridge" initials="JE" lastIdx="1" clrIdx="0">
    <p:extLst>
      <p:ext uri="{19B8F6BF-5375-455C-9EA6-DF929625EA0E}">
        <p15:presenceInfo xmlns:p15="http://schemas.microsoft.com/office/powerpoint/2012/main" userId="dcae0ccb166a0a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5C5C5C"/>
    <a:srgbClr val="00375D"/>
    <a:srgbClr val="063B53"/>
    <a:srgbClr val="0C315C"/>
    <a:srgbClr val="C8AF8B"/>
    <a:srgbClr val="F7941D"/>
    <a:srgbClr val="797979"/>
    <a:srgbClr val="C3C3C3"/>
    <a:srgbClr val="C3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2264" autoAdjust="0"/>
  </p:normalViewPr>
  <p:slideViewPr>
    <p:cSldViewPr snapToGrid="0" snapToObjects="1">
      <p:cViewPr varScale="1">
        <p:scale>
          <a:sx n="80" d="100"/>
          <a:sy n="80" d="100"/>
        </p:scale>
        <p:origin x="182" y="53"/>
      </p:cViewPr>
      <p:guideLst>
        <p:guide orient="horz" pos="4176"/>
        <p:guide pos="504"/>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5" Type="http://schemas.openxmlformats.org/officeDocument/2006/relationships/slide" Target="slides/slide15.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s>
</file>

<file path=ppt/comments/modernComment_31F_4AD30965.xml><?xml version="1.0" encoding="utf-8"?>
<p188:cmLst xmlns:a="http://schemas.openxmlformats.org/drawingml/2006/main" xmlns:r="http://schemas.openxmlformats.org/officeDocument/2006/relationships" xmlns:p188="http://schemas.microsoft.com/office/powerpoint/2018/8/main">
  <p188:cm id="{5D2F282A-8469-4BC8-8B58-D086D38D4ED9}" authorId="{889F5107-36BA-C8C3-B996-5442E13CA319}" created="2022-11-01T18:48:21.699">
    <pc:sldMkLst xmlns:pc="http://schemas.microsoft.com/office/powerpoint/2013/main/command">
      <pc:docMk/>
      <pc:sldMk cId="1255344485" sldId="799"/>
    </pc:sldMkLst>
    <p188:pos x="6508750" y="2012950"/>
    <p188:txBody>
      <a:bodyPr/>
      <a:lstStyle/>
      <a:p>
        <a:r>
          <a:rPr lang="en-US"/>
          <a:t>LTM chart based upon September 30, 2021. 
</a:t>
        </a:r>
      </a:p>
    </p188:txBody>
  </p188:cm>
</p188:cmLst>
</file>

<file path=ppt/comments/modernComment_324_7A085027.xml><?xml version="1.0" encoding="utf-8"?>
<p188:cmLst xmlns:a="http://schemas.openxmlformats.org/drawingml/2006/main" xmlns:r="http://schemas.openxmlformats.org/officeDocument/2006/relationships" xmlns:p188="http://schemas.microsoft.com/office/powerpoint/2018/8/main">
  <p188:cm id="{4B33475A-1AA8-449A-A120-68109311BECD}" authorId="{889F5107-36BA-C8C3-B996-5442E13CA319}" created="2022-11-01T18:48:55.458">
    <pc:sldMkLst xmlns:pc="http://schemas.microsoft.com/office/powerpoint/2013/main/command">
      <pc:docMk/>
      <pc:sldMk cId="2047365159" sldId="804"/>
    </pc:sldMkLst>
    <p188:pos x="3952875" y="241300"/>
    <p188:replyLst>
      <p188:reply id="{754BCC3D-4257-44CD-B944-6EFDEA0FD48F}" authorId="{889F5107-36BA-C8C3-B996-5442E13CA319}" created="2022-11-01T18:51:58.137">
        <p188:txBody>
          <a:bodyPr/>
          <a:lstStyle/>
          <a:p>
            <a:r>
              <a:rPr lang="en-US"/>
              <a:t>One digit for all multiples</a:t>
            </a:r>
          </a:p>
        </p188:txBody>
      </p188:reply>
    </p188:replyLst>
    <p188:txBody>
      <a:bodyPr/>
      <a:lstStyle/>
      <a:p>
        <a:r>
          <a:rPr lang="en-US"/>
          <a:t>Q3</a:t>
        </a:r>
      </a:p>
    </p188:txBody>
  </p188:cm>
</p188:cmLst>
</file>

<file path=ppt/comments/modernComment_325_1A5BBAC4.xml><?xml version="1.0" encoding="utf-8"?>
<p188:cmLst xmlns:a="http://schemas.openxmlformats.org/drawingml/2006/main" xmlns:r="http://schemas.openxmlformats.org/officeDocument/2006/relationships" xmlns:p188="http://schemas.microsoft.com/office/powerpoint/2018/8/main">
  <p188:cm id="{B0D210D7-7C94-4384-9F52-C692C6DC02BC}" authorId="{889F5107-36BA-C8C3-B996-5442E13CA319}" created="2022-11-01T18:49:06.922">
    <pc:sldMkLst xmlns:pc="http://schemas.microsoft.com/office/powerpoint/2013/main/command">
      <pc:docMk/>
      <pc:sldMk cId="442219204" sldId="805"/>
    </pc:sldMkLst>
    <p188:pos x="3952875" y="288925"/>
    <p188:txBody>
      <a:bodyPr/>
      <a:lstStyle/>
      <a:p>
        <a:r>
          <a:rPr lang="en-US"/>
          <a:t>Q3</a:t>
        </a:r>
      </a:p>
    </p188:txBody>
  </p188:cm>
</p188:cmLst>
</file>

<file path=ppt/comments/modernComment_32A_8419ABD1.xml><?xml version="1.0" encoding="utf-8"?>
<p188:cmLst xmlns:a="http://schemas.openxmlformats.org/drawingml/2006/main" xmlns:r="http://schemas.openxmlformats.org/officeDocument/2006/relationships" xmlns:p188="http://schemas.microsoft.com/office/powerpoint/2018/8/main">
  <p188:cm id="{711B9384-EB75-4309-95DF-2D732F1D7560}" authorId="{889F5107-36BA-C8C3-B996-5442E13CA319}" created="2022-11-01T18:55:03.887">
    <pc:sldMkLst xmlns:pc="http://schemas.microsoft.com/office/powerpoint/2013/main/command">
      <pc:docMk/>
      <pc:sldMk cId="2216274897" sldId="810"/>
    </pc:sldMkLst>
    <p188:txBody>
      <a:bodyPr/>
      <a:lstStyle/>
      <a:p>
        <a:r>
          <a:rPr lang="en-US"/>
          <a:t>Double check if B&amp;G's EPS is right. No EPS?
</a:t>
        </a:r>
      </a:p>
    </p188:txBody>
  </p188:cm>
</p188:cmLst>
</file>

<file path=ppt/comments/modernComment_32B_FE59B873.xml><?xml version="1.0" encoding="utf-8"?>
<p188:cmLst xmlns:a="http://schemas.openxmlformats.org/drawingml/2006/main" xmlns:r="http://schemas.openxmlformats.org/officeDocument/2006/relationships" xmlns:p188="http://schemas.microsoft.com/office/powerpoint/2018/8/main">
  <p188:cm id="{6EE22FA3-D7C6-4CB0-B8F5-30B811E94DC8}" authorId="{889F5107-36BA-C8C3-B996-5442E13CA319}" created="2022-11-01T18:58:00.606">
    <pc:sldMkLst xmlns:pc="http://schemas.microsoft.com/office/powerpoint/2013/main/command">
      <pc:docMk/>
      <pc:sldMk cId="4267292787" sldId="811"/>
    </pc:sldMkLst>
    <p188:txBody>
      <a:bodyPr/>
      <a:lstStyle/>
      <a:p>
        <a:r>
          <a:rPr lang="en-US"/>
          <a:t>Pricing based upon September, not June </a:t>
        </a:r>
      </a:p>
    </p188:txBody>
  </p188:cm>
</p188:cmLst>
</file>

<file path=ppt/comments/modernComment_32C_CC165CBA.xml><?xml version="1.0" encoding="utf-8"?>
<p188:cmLst xmlns:a="http://schemas.openxmlformats.org/drawingml/2006/main" xmlns:r="http://schemas.openxmlformats.org/officeDocument/2006/relationships" xmlns:p188="http://schemas.microsoft.com/office/powerpoint/2018/8/main">
  <p188:cm id="{7DAE49D0-E9E5-4D70-93AF-8CA10DB4F2EB}" authorId="{889F5107-36BA-C8C3-B996-5442E13CA319}" created="2022-11-01T18:58:43.354">
    <ac:deMkLst xmlns:ac="http://schemas.microsoft.com/office/drawing/2013/main/command">
      <pc:docMk xmlns:pc="http://schemas.microsoft.com/office/powerpoint/2013/main/command"/>
      <pc:sldMk xmlns:pc="http://schemas.microsoft.com/office/powerpoint/2013/main/command" cId="3424017594" sldId="812"/>
      <ac:picMk id="3" creationId="{FD646C28-0568-4CA4-9C03-854280C419DF}"/>
    </ac:deMkLst>
    <p188:txBody>
      <a:bodyPr/>
      <a:lstStyle/>
      <a:p>
        <a:r>
          <a:rPr lang="en-US"/>
          <a:t>One digit for multiple</a:t>
        </a:r>
      </a:p>
    </p188:txBody>
  </p188:cm>
</p188:cmLst>
</file>

<file path=ppt/comments/modernComment_332_E0BFC49A.xml><?xml version="1.0" encoding="utf-8"?>
<p188:cmLst xmlns:a="http://schemas.openxmlformats.org/drawingml/2006/main" xmlns:r="http://schemas.openxmlformats.org/officeDocument/2006/relationships" xmlns:p188="http://schemas.microsoft.com/office/powerpoint/2018/8/main">
  <p188:cm id="{55C08002-D7DB-4210-B25C-05AC3B110D1A}" authorId="{889F5107-36BA-C8C3-B996-5442E13CA319}" created="2022-11-01T19:00:42.302">
    <pc:sldMkLst xmlns:pc="http://schemas.microsoft.com/office/powerpoint/2013/main/command">
      <pc:docMk/>
      <pc:sldMk cId="3770664090" sldId="818"/>
    </pc:sldMkLst>
    <p188:txBody>
      <a:bodyPr/>
      <a:lstStyle/>
      <a:p>
        <a:r>
          <a:rPr lang="en-US"/>
          <a:t>Double check all your stock ticker symbols</a:t>
        </a:r>
      </a:p>
    </p188:txBody>
  </p188:cm>
</p188:cmLst>
</file>

<file path=ppt/comments/modernComment_337_3E7DC7C5.xml><?xml version="1.0" encoding="utf-8"?>
<p188:cmLst xmlns:a="http://schemas.openxmlformats.org/drawingml/2006/main" xmlns:r="http://schemas.openxmlformats.org/officeDocument/2006/relationships" xmlns:p188="http://schemas.microsoft.com/office/powerpoint/2018/8/main">
  <p188:cm id="{04DACB06-7FD4-4DB3-BB11-EDDDAD297DDF}" authorId="{889F5107-36BA-C8C3-B996-5442E13CA319}" created="2022-11-01T19:01:02.817">
    <pc:sldMkLst xmlns:pc="http://schemas.microsoft.com/office/powerpoint/2013/main/command">
      <pc:docMk/>
      <pc:sldMk cId="1048430533" sldId="823"/>
    </pc:sldMkLst>
    <p188:txBody>
      <a:bodyPr/>
      <a:lstStyle/>
      <a:p>
        <a:r>
          <a:rPr lang="en-US"/>
          <a:t>Double check all your stock ticker symbosl</a:t>
        </a:r>
      </a:p>
    </p188:txBody>
  </p188:cm>
</p188:cmLst>
</file>

<file path=ppt/comments/modernComment_340_F7A25392.xml><?xml version="1.0" encoding="utf-8"?>
<p188:cmLst xmlns:a="http://schemas.openxmlformats.org/drawingml/2006/main" xmlns:r="http://schemas.openxmlformats.org/officeDocument/2006/relationships" xmlns:p188="http://schemas.microsoft.com/office/powerpoint/2018/8/main">
  <p188:cm id="{A136040F-8826-4234-BB3A-81688C8FC34D}" authorId="{889F5107-36BA-C8C3-B996-5442E13CA319}" created="2022-11-01T19:01:17.868">
    <pc:sldMkLst xmlns:pc="http://schemas.microsoft.com/office/powerpoint/2013/main/command">
      <pc:docMk/>
      <pc:sldMk cId="4154610578" sldId="832"/>
    </pc:sldMkLst>
    <p188:txBody>
      <a:bodyPr/>
      <a:lstStyle/>
      <a:p>
        <a:r>
          <a:rPr lang="en-US"/>
          <a:t>Double check all your stock ticker symbols</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6DA26-04FA-41AF-9C2E-84316E710ABE}"/>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B591F805-3E8A-4B77-A061-07E0F824EA14}"/>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A86F29EA-621B-4061-95DD-422D485E1E80}" type="datetimeFigureOut">
              <a:rPr lang="en-US" smtClean="0"/>
              <a:t>11/7/2022</a:t>
            </a:fld>
            <a:endParaRPr lang="en-US"/>
          </a:p>
        </p:txBody>
      </p:sp>
      <p:sp>
        <p:nvSpPr>
          <p:cNvPr id="4" name="Footer Placeholder 3">
            <a:extLst>
              <a:ext uri="{FF2B5EF4-FFF2-40B4-BE49-F238E27FC236}">
                <a16:creationId xmlns:a16="http://schemas.microsoft.com/office/drawing/2014/main" id="{41648DFD-37A9-4664-84D9-025EA38AC890}"/>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F5C6B3-C2DD-4988-AFCE-D6FF23BF17C0}"/>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B81A880F-3C2B-4F88-9859-0DD82EAA47F4}" type="slidenum">
              <a:rPr lang="en-US" smtClean="0"/>
              <a:t>‹#›</a:t>
            </a:fld>
            <a:endParaRPr lang="en-US"/>
          </a:p>
        </p:txBody>
      </p:sp>
    </p:spTree>
    <p:extLst>
      <p:ext uri="{BB962C8B-B14F-4D97-AF65-F5344CB8AC3E}">
        <p14:creationId xmlns:p14="http://schemas.microsoft.com/office/powerpoint/2010/main" val="2481956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DBB36BD-F819-0947-A030-B82CD41ECCC8}" type="datetimeFigureOut">
              <a:rPr lang="en-US" smtClean="0"/>
              <a:t>11/7/2022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3A9F2-2A26-B144-9DFA-07D2BB3464DD}" type="slidenum">
              <a:rPr lang="en-US" smtClean="0"/>
              <a:t>‹#›</a:t>
            </a:fld>
            <a:endParaRPr lang="en-US"/>
          </a:p>
        </p:txBody>
      </p:sp>
    </p:spTree>
    <p:extLst>
      <p:ext uri="{BB962C8B-B14F-4D97-AF65-F5344CB8AC3E}">
        <p14:creationId xmlns:p14="http://schemas.microsoft.com/office/powerpoint/2010/main" val="552044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9F2-2A26-B144-9DFA-07D2BB3464DD}" type="slidenum">
              <a:rPr lang="en-US" smtClean="0"/>
              <a:t>1</a:t>
            </a:fld>
            <a:endParaRPr lang="en-US"/>
          </a:p>
        </p:txBody>
      </p:sp>
    </p:spTree>
    <p:extLst>
      <p:ext uri="{BB962C8B-B14F-4D97-AF65-F5344CB8AC3E}">
        <p14:creationId xmlns:p14="http://schemas.microsoft.com/office/powerpoint/2010/main" val="2670036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9F2-2A26-B144-9DFA-07D2BB3464DD}" type="slidenum">
              <a:rPr lang="en-US" smtClean="0"/>
              <a:t>8</a:t>
            </a:fld>
            <a:endParaRPr lang="en-US"/>
          </a:p>
        </p:txBody>
      </p:sp>
    </p:spTree>
    <p:extLst>
      <p:ext uri="{BB962C8B-B14F-4D97-AF65-F5344CB8AC3E}">
        <p14:creationId xmlns:p14="http://schemas.microsoft.com/office/powerpoint/2010/main" val="2737510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9F2-2A26-B144-9DFA-07D2BB3464DD}" type="slidenum">
              <a:rPr lang="en-US" smtClean="0"/>
              <a:t>9</a:t>
            </a:fld>
            <a:endParaRPr lang="en-US"/>
          </a:p>
        </p:txBody>
      </p:sp>
    </p:spTree>
    <p:extLst>
      <p:ext uri="{BB962C8B-B14F-4D97-AF65-F5344CB8AC3E}">
        <p14:creationId xmlns:p14="http://schemas.microsoft.com/office/powerpoint/2010/main" val="285561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9F2-2A26-B144-9DFA-07D2BB3464DD}" type="slidenum">
              <a:rPr lang="en-US" smtClean="0"/>
              <a:t>12</a:t>
            </a:fld>
            <a:endParaRPr lang="en-US"/>
          </a:p>
        </p:txBody>
      </p:sp>
    </p:spTree>
    <p:extLst>
      <p:ext uri="{BB962C8B-B14F-4D97-AF65-F5344CB8AC3E}">
        <p14:creationId xmlns:p14="http://schemas.microsoft.com/office/powerpoint/2010/main" val="2607810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9F2-2A26-B144-9DFA-07D2BB3464DD}" type="slidenum">
              <a:rPr lang="en-US" smtClean="0"/>
              <a:t>13</a:t>
            </a:fld>
            <a:endParaRPr lang="en-US"/>
          </a:p>
        </p:txBody>
      </p:sp>
    </p:spTree>
    <p:extLst>
      <p:ext uri="{BB962C8B-B14F-4D97-AF65-F5344CB8AC3E}">
        <p14:creationId xmlns:p14="http://schemas.microsoft.com/office/powerpoint/2010/main" val="1047658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9F2-2A26-B144-9DFA-07D2BB3464DD}" type="slidenum">
              <a:rPr lang="en-US" smtClean="0"/>
              <a:t>17</a:t>
            </a:fld>
            <a:endParaRPr lang="en-US"/>
          </a:p>
        </p:txBody>
      </p:sp>
    </p:spTree>
    <p:extLst>
      <p:ext uri="{BB962C8B-B14F-4D97-AF65-F5344CB8AC3E}">
        <p14:creationId xmlns:p14="http://schemas.microsoft.com/office/powerpoint/2010/main" val="297450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3A9F2-2A26-B144-9DFA-07D2BB3464DD}" type="slidenum">
              <a:rPr lang="en-US" smtClean="0"/>
              <a:t>20</a:t>
            </a:fld>
            <a:endParaRPr lang="en-US"/>
          </a:p>
        </p:txBody>
      </p:sp>
    </p:spTree>
    <p:extLst>
      <p:ext uri="{BB962C8B-B14F-4D97-AF65-F5344CB8AC3E}">
        <p14:creationId xmlns:p14="http://schemas.microsoft.com/office/powerpoint/2010/main" val="2278655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hyperlink" Target="mailto:jyu@mhhco.com" TargetMode="External"/><Relationship Id="rId3" Type="http://schemas.openxmlformats.org/officeDocument/2006/relationships/image" Target="../media/image2.emf"/><Relationship Id="rId7" Type="http://schemas.openxmlformats.org/officeDocument/2006/relationships/hyperlink" Target="mailto:alopezona@mhhco.com" TargetMode="External"/><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hyperlink" Target="mailto:mmufson@mhhco.com" TargetMode="Externa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2054518370"/>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1250998101"/>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78569050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New York Slide">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916CA4B-315C-4C84-AAC0-1EBBD25F8549}"/>
              </a:ext>
            </a:extLst>
          </p:cNvPr>
          <p:cNvGrpSpPr/>
          <p:nvPr userDrawn="1"/>
        </p:nvGrpSpPr>
        <p:grpSpPr>
          <a:xfrm>
            <a:off x="2" y="0"/>
            <a:ext cx="6344409" cy="6858000"/>
            <a:chOff x="0" y="0"/>
            <a:chExt cx="7631084" cy="6858000"/>
          </a:xfrm>
          <a:solidFill>
            <a:srgbClr val="C8AF8B"/>
          </a:solidFill>
          <a:effectLst>
            <a:outerShdw blurRad="50800" dist="38100" dir="2700000" algn="tl" rotWithShape="0">
              <a:prstClr val="black">
                <a:alpha val="40000"/>
              </a:prstClr>
            </a:outerShdw>
          </a:effectLst>
        </p:grpSpPr>
        <p:sp>
          <p:nvSpPr>
            <p:cNvPr id="7" name="Rectangle 6">
              <a:extLst>
                <a:ext uri="{FF2B5EF4-FFF2-40B4-BE49-F238E27FC236}">
                  <a16:creationId xmlns:a16="http://schemas.microsoft.com/office/drawing/2014/main" id="{A9C97791-F0D8-412A-8F14-8D79846725E6}"/>
                </a:ext>
              </a:extLst>
            </p:cNvPr>
            <p:cNvSpPr/>
            <p:nvPr userDrawn="1"/>
          </p:nvSpPr>
          <p:spPr>
            <a:xfrm>
              <a:off x="0" y="0"/>
              <a:ext cx="338488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Times New Roman" panose="02020603050405020304" pitchFamily="18" charset="0"/>
                <a:cs typeface="Times New Roman" panose="02020603050405020304" pitchFamily="18" charset="0"/>
              </a:endParaRPr>
            </a:p>
          </p:txBody>
        </p:sp>
        <p:sp>
          <p:nvSpPr>
            <p:cNvPr id="14" name="Isosceles Triangle 13">
              <a:extLst>
                <a:ext uri="{FF2B5EF4-FFF2-40B4-BE49-F238E27FC236}">
                  <a16:creationId xmlns:a16="http://schemas.microsoft.com/office/drawing/2014/main" id="{87706C36-AFBE-46D1-B600-633CDB2DABE9}"/>
                </a:ext>
              </a:extLst>
            </p:cNvPr>
            <p:cNvSpPr/>
            <p:nvPr userDrawn="1"/>
          </p:nvSpPr>
          <p:spPr>
            <a:xfrm rot="5400000">
              <a:off x="2078982" y="1305898"/>
              <a:ext cx="6858000" cy="4246204"/>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Times New Roman" panose="020206030504050203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137A287-2A9A-4C55-AF1B-8D9590471244}"/>
              </a:ext>
            </a:extLst>
          </p:cNvPr>
          <p:cNvSpPr/>
          <p:nvPr userDrawn="1"/>
        </p:nvSpPr>
        <p:spPr>
          <a:xfrm rot="16200000">
            <a:off x="2052342" y="-1763696"/>
            <a:ext cx="1371600" cy="5257800"/>
          </a:xfrm>
          <a:prstGeom prst="rect">
            <a:avLst/>
          </a:prstGeom>
          <a:solidFill>
            <a:srgbClr val="063B5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FC395D6-4B56-4490-8A99-5F1319E08585}"/>
              </a:ext>
            </a:extLst>
          </p:cNvPr>
          <p:cNvGrpSpPr/>
          <p:nvPr userDrawn="1"/>
        </p:nvGrpSpPr>
        <p:grpSpPr>
          <a:xfrm>
            <a:off x="190712" y="270844"/>
            <a:ext cx="5094859" cy="1188720"/>
            <a:chOff x="263167" y="331010"/>
            <a:chExt cx="5094859" cy="1188720"/>
          </a:xfrm>
        </p:grpSpPr>
        <p:pic>
          <p:nvPicPr>
            <p:cNvPr id="11" name="Picture 10">
              <a:extLst>
                <a:ext uri="{FF2B5EF4-FFF2-40B4-BE49-F238E27FC236}">
                  <a16:creationId xmlns:a16="http://schemas.microsoft.com/office/drawing/2014/main" id="{F8051FE5-BFCD-4883-BEA2-57DB84A28370}"/>
                </a:ext>
              </a:extLst>
            </p:cNvPr>
            <p:cNvPicPr/>
            <p:nvPr userDrawn="1"/>
          </p:nvPicPr>
          <p:blipFill rotWithShape="1">
            <a:blip r:embed="rId2" cstate="print">
              <a:extLst>
                <a:ext uri="{28A0092B-C50C-407E-A947-70E740481C1C}">
                  <a14:useLocalDpi xmlns:a14="http://schemas.microsoft.com/office/drawing/2010/main" val="0"/>
                </a:ext>
              </a:extLst>
            </a:blip>
            <a:srcRect l="17642" t="33102" r="22861" b="5991"/>
            <a:stretch/>
          </p:blipFill>
          <p:spPr bwMode="auto">
            <a:xfrm>
              <a:off x="263167" y="331010"/>
              <a:ext cx="1645920" cy="118872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E3DD37CA-6DC0-4230-9E0E-EDB22A6120C9}"/>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7637" y="331010"/>
              <a:ext cx="1645920" cy="1188720"/>
            </a:xfrm>
            <a:prstGeom prst="rect">
              <a:avLst/>
            </a:prstGeom>
            <a:noFill/>
            <a:ln>
              <a:noFill/>
            </a:ln>
          </p:spPr>
        </p:pic>
        <p:pic>
          <p:nvPicPr>
            <p:cNvPr id="13" name="Picture 12">
              <a:extLst>
                <a:ext uri="{FF2B5EF4-FFF2-40B4-BE49-F238E27FC236}">
                  <a16:creationId xmlns:a16="http://schemas.microsoft.com/office/drawing/2014/main" id="{42E9FE65-6881-4D1F-B0E7-DD279676F82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712106" y="331010"/>
              <a:ext cx="1645920" cy="1188720"/>
            </a:xfrm>
            <a:prstGeom prst="rect">
              <a:avLst/>
            </a:prstGeom>
            <a:noFill/>
            <a:ln>
              <a:noFill/>
            </a:ln>
          </p:spPr>
        </p:pic>
      </p:grpSp>
      <p:grpSp>
        <p:nvGrpSpPr>
          <p:cNvPr id="23" name="Group 22">
            <a:extLst>
              <a:ext uri="{FF2B5EF4-FFF2-40B4-BE49-F238E27FC236}">
                <a16:creationId xmlns:a16="http://schemas.microsoft.com/office/drawing/2014/main" id="{952B5FF6-B35A-4E7E-992E-16DC19410C9C}"/>
              </a:ext>
            </a:extLst>
          </p:cNvPr>
          <p:cNvGrpSpPr/>
          <p:nvPr userDrawn="1"/>
        </p:nvGrpSpPr>
        <p:grpSpPr>
          <a:xfrm>
            <a:off x="109242" y="1899578"/>
            <a:ext cx="3891756" cy="1693181"/>
            <a:chOff x="40874" y="1899578"/>
            <a:chExt cx="3891756" cy="1693181"/>
          </a:xfrm>
        </p:grpSpPr>
        <p:sp>
          <p:nvSpPr>
            <p:cNvPr id="6" name="TextBox 5">
              <a:extLst>
                <a:ext uri="{FF2B5EF4-FFF2-40B4-BE49-F238E27FC236}">
                  <a16:creationId xmlns:a16="http://schemas.microsoft.com/office/drawing/2014/main" id="{1677AA2F-E6FE-40E2-9954-4708ECD354B6}"/>
                </a:ext>
              </a:extLst>
            </p:cNvPr>
            <p:cNvSpPr txBox="1"/>
            <p:nvPr userDrawn="1"/>
          </p:nvSpPr>
          <p:spPr>
            <a:xfrm>
              <a:off x="40874" y="2592485"/>
              <a:ext cx="3322115" cy="1000274"/>
            </a:xfrm>
            <a:prstGeom prst="rect">
              <a:avLst/>
            </a:prstGeom>
            <a:noFill/>
          </p:spPr>
          <p:txBody>
            <a:bodyPr wrap="square" rtlCol="0">
              <a:spAutoFit/>
            </a:bodyPr>
            <a:lstStyle/>
            <a:p>
              <a:pPr>
                <a:spcAft>
                  <a:spcPts val="600"/>
                </a:spcAft>
              </a:pPr>
              <a:r>
                <a:rPr lang="en-US" sz="1800" dirty="0">
                  <a:solidFill>
                    <a:srgbClr val="002959"/>
                  </a:solidFill>
                  <a:latin typeface="Times New Roman" panose="02020603050405020304" pitchFamily="18" charset="0"/>
                  <a:cs typeface="Times New Roman" panose="02020603050405020304" pitchFamily="18" charset="0"/>
                </a:rPr>
                <a:t>Food Production, Distribution &amp; E-Commerce Newsletter</a:t>
              </a:r>
              <a:endParaRPr lang="en-US" sz="1800" i="0" dirty="0">
                <a:solidFill>
                  <a:srgbClr val="002959"/>
                </a:solidFill>
                <a:latin typeface="Times New Roman" panose="02020603050405020304" pitchFamily="18" charset="0"/>
                <a:cs typeface="Times New Roman" panose="02020603050405020304" pitchFamily="18" charset="0"/>
              </a:endParaRPr>
            </a:p>
            <a:p>
              <a:r>
                <a:rPr lang="en-US" sz="1800" i="0" dirty="0">
                  <a:solidFill>
                    <a:srgbClr val="002959"/>
                  </a:solidFill>
                  <a:latin typeface="Times New Roman" panose="02020603050405020304" pitchFamily="18" charset="0"/>
                  <a:cs typeface="Times New Roman" panose="02020603050405020304" pitchFamily="18" charset="0"/>
                </a:rPr>
                <a:t>Q3 </a:t>
              </a:r>
              <a:r>
                <a:rPr lang="en-US" sz="1800" i="0" baseline="0" dirty="0">
                  <a:solidFill>
                    <a:srgbClr val="002959"/>
                  </a:solidFill>
                  <a:latin typeface="Times New Roman" panose="02020603050405020304" pitchFamily="18" charset="0"/>
                  <a:cs typeface="Times New Roman" panose="02020603050405020304" pitchFamily="18" charset="0"/>
                </a:rPr>
                <a:t>2022</a:t>
              </a:r>
            </a:p>
          </p:txBody>
        </p:sp>
        <p:cxnSp>
          <p:nvCxnSpPr>
            <p:cNvPr id="8" name="Straight Connector 7">
              <a:extLst>
                <a:ext uri="{FF2B5EF4-FFF2-40B4-BE49-F238E27FC236}">
                  <a16:creationId xmlns:a16="http://schemas.microsoft.com/office/drawing/2014/main" id="{4807B76F-2588-4DAA-A427-22BDD2C80AE4}"/>
                </a:ext>
              </a:extLst>
            </p:cNvPr>
            <p:cNvCxnSpPr>
              <a:cxnSpLocks/>
            </p:cNvCxnSpPr>
            <p:nvPr userDrawn="1"/>
          </p:nvCxnSpPr>
          <p:spPr>
            <a:xfrm flipH="1">
              <a:off x="92150" y="2445925"/>
              <a:ext cx="3840480" cy="0"/>
            </a:xfrm>
            <a:prstGeom prst="line">
              <a:avLst/>
            </a:prstGeom>
            <a:ln w="28575" cap="rnd">
              <a:solidFill>
                <a:srgbClr val="DADADA"/>
              </a:solidFill>
            </a:ln>
          </p:spPr>
          <p:style>
            <a:lnRef idx="1">
              <a:schemeClr val="accent1"/>
            </a:lnRef>
            <a:fillRef idx="0">
              <a:schemeClr val="accent1"/>
            </a:fillRef>
            <a:effectRef idx="0">
              <a:schemeClr val="accent1"/>
            </a:effectRef>
            <a:fontRef idx="minor">
              <a:schemeClr val="tx1"/>
            </a:fontRef>
          </p:style>
        </p:cxnSp>
        <p:pic>
          <p:nvPicPr>
            <p:cNvPr id="9" name="Picture 8" descr="Image result for mufson howe hunter transparent logo">
              <a:extLst>
                <a:ext uri="{FF2B5EF4-FFF2-40B4-BE49-F238E27FC236}">
                  <a16:creationId xmlns:a16="http://schemas.microsoft.com/office/drawing/2014/main" id="{00B35A60-012F-45C0-AC6E-EF719E245F7C}"/>
                </a:ext>
              </a:extLst>
            </p:cNvPr>
            <p:cNvPicPr>
              <a:picLocks noChangeAspect="1" noChangeArrowheads="1"/>
            </p:cNvPicPr>
            <p:nvPr userDrawn="1"/>
          </p:nvPicPr>
          <p:blipFill rotWithShape="1">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t="1" b="30318"/>
            <a:stretch/>
          </p:blipFill>
          <p:spPr bwMode="auto">
            <a:xfrm>
              <a:off x="40874" y="1899578"/>
              <a:ext cx="3474720" cy="377915"/>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a:extLst>
              <a:ext uri="{FF2B5EF4-FFF2-40B4-BE49-F238E27FC236}">
                <a16:creationId xmlns:a16="http://schemas.microsoft.com/office/drawing/2014/main" id="{FFC8348A-2293-4F2D-A660-9F6DA4FB9041}"/>
              </a:ext>
            </a:extLst>
          </p:cNvPr>
          <p:cNvSpPr txBox="1"/>
          <p:nvPr userDrawn="1"/>
        </p:nvSpPr>
        <p:spPr>
          <a:xfrm>
            <a:off x="5453228" y="1418319"/>
            <a:ext cx="3530254" cy="1754326"/>
          </a:xfrm>
          <a:prstGeom prst="rect">
            <a:avLst/>
          </a:prstGeom>
          <a:noFill/>
        </p:spPr>
        <p:txBody>
          <a:bodyPr wrap="square" rtlCol="0">
            <a:spAutoFit/>
          </a:bodyPr>
          <a:lstStyle/>
          <a:p>
            <a:pPr algn="r"/>
            <a:r>
              <a:rPr lang="en-US" sz="1200" i="1" dirty="0">
                <a:latin typeface="Times New Roman" panose="02020603050405020304" pitchFamily="18" charset="0"/>
                <a:cs typeface="Times New Roman" panose="02020603050405020304" pitchFamily="18" charset="0"/>
              </a:rPr>
              <a:t>The Mufson Howe Hunter Food </a:t>
            </a:r>
            <a:r>
              <a:rPr lang="en-US" sz="1200" i="1" dirty="0">
                <a:solidFill>
                  <a:schemeClr val="tx1">
                    <a:lumMod val="75000"/>
                    <a:lumOff val="25000"/>
                  </a:schemeClr>
                </a:solidFill>
                <a:latin typeface="Times New Roman" panose="02020603050405020304" pitchFamily="18" charset="0"/>
                <a:cs typeface="Times New Roman" panose="02020603050405020304" pitchFamily="18" charset="0"/>
              </a:rPr>
              <a:t>Production</a:t>
            </a:r>
            <a:r>
              <a:rPr lang="en-US" sz="1200" i="1" dirty="0">
                <a:latin typeface="Times New Roman" panose="02020603050405020304" pitchFamily="18" charset="0"/>
                <a:cs typeface="Times New Roman" panose="02020603050405020304" pitchFamily="18" charset="0"/>
              </a:rPr>
              <a:t>, Distribution &amp; E-Commerce Newsletter is designed to provide industry professionals and private equity sponsors with current market trends and important developments within the Food Production, Food Distribution &amp; Food E-Commerce sectors. This quarterly report contains recent news, analysis, and M&amp;A activity on selected companies and in-depth coverage of the primary sectors.</a:t>
            </a:r>
          </a:p>
        </p:txBody>
      </p:sp>
      <p:sp>
        <p:nvSpPr>
          <p:cNvPr id="17" name="TextBox 16">
            <a:extLst>
              <a:ext uri="{FF2B5EF4-FFF2-40B4-BE49-F238E27FC236}">
                <a16:creationId xmlns:a16="http://schemas.microsoft.com/office/drawing/2014/main" id="{DFF2FC15-720C-4CBA-A821-B0DFF3B038C9}"/>
              </a:ext>
            </a:extLst>
          </p:cNvPr>
          <p:cNvSpPr txBox="1"/>
          <p:nvPr userDrawn="1"/>
        </p:nvSpPr>
        <p:spPr>
          <a:xfrm>
            <a:off x="3989356" y="4585042"/>
            <a:ext cx="2324456" cy="276999"/>
          </a:xfrm>
          <a:prstGeom prst="rect">
            <a:avLst/>
          </a:prstGeom>
          <a:noFill/>
        </p:spPr>
        <p:txBody>
          <a:bodyPr wrap="square" rtlCol="0">
            <a:spAutoFit/>
          </a:bodyPr>
          <a:lstStyle/>
          <a:p>
            <a:pPr algn="ctr"/>
            <a:r>
              <a:rPr lang="en-US" sz="1200" i="1" u="sng" dirty="0">
                <a:solidFill>
                  <a:schemeClr val="tx1">
                    <a:lumMod val="75000"/>
                    <a:lumOff val="25000"/>
                  </a:schemeClr>
                </a:solidFill>
                <a:latin typeface="Times New Roman" panose="02020603050405020304" pitchFamily="18" charset="0"/>
                <a:cs typeface="Times New Roman" panose="02020603050405020304" pitchFamily="18" charset="0"/>
              </a:rPr>
              <a:t>Food Production Index</a:t>
            </a:r>
          </a:p>
        </p:txBody>
      </p:sp>
      <p:sp>
        <p:nvSpPr>
          <p:cNvPr id="18" name="TextBox 17">
            <a:extLst>
              <a:ext uri="{FF2B5EF4-FFF2-40B4-BE49-F238E27FC236}">
                <a16:creationId xmlns:a16="http://schemas.microsoft.com/office/drawing/2014/main" id="{FE64DC12-B500-4CFB-8345-8D335932C928}"/>
              </a:ext>
            </a:extLst>
          </p:cNvPr>
          <p:cNvSpPr txBox="1"/>
          <p:nvPr userDrawn="1"/>
        </p:nvSpPr>
        <p:spPr>
          <a:xfrm>
            <a:off x="6344413" y="4585042"/>
            <a:ext cx="2693898" cy="276999"/>
          </a:xfrm>
          <a:prstGeom prst="rect">
            <a:avLst/>
          </a:prstGeom>
          <a:noFill/>
        </p:spPr>
        <p:txBody>
          <a:bodyPr wrap="square" rtlCol="0">
            <a:spAutoFit/>
          </a:bodyPr>
          <a:lstStyle/>
          <a:p>
            <a:pPr algn="ctr"/>
            <a:r>
              <a:rPr lang="en-US" sz="1200" i="1" u="sng" dirty="0">
                <a:solidFill>
                  <a:schemeClr val="tx1">
                    <a:lumMod val="75000"/>
                    <a:lumOff val="25000"/>
                  </a:schemeClr>
                </a:solidFill>
                <a:latin typeface="Times New Roman" panose="02020603050405020304" pitchFamily="18" charset="0"/>
                <a:cs typeface="Times New Roman" panose="02020603050405020304" pitchFamily="18" charset="0"/>
              </a:rPr>
              <a:t>Food Distribution &amp; E-Commerce Index</a:t>
            </a:r>
          </a:p>
        </p:txBody>
      </p:sp>
      <p:sp>
        <p:nvSpPr>
          <p:cNvPr id="19" name="TextBox 18">
            <a:extLst>
              <a:ext uri="{FF2B5EF4-FFF2-40B4-BE49-F238E27FC236}">
                <a16:creationId xmlns:a16="http://schemas.microsoft.com/office/drawing/2014/main" id="{8A1DA601-2A44-4B20-99C6-B88753E0DC74}"/>
              </a:ext>
            </a:extLst>
          </p:cNvPr>
          <p:cNvSpPr txBox="1"/>
          <p:nvPr userDrawn="1"/>
        </p:nvSpPr>
        <p:spPr>
          <a:xfrm>
            <a:off x="40874" y="5644325"/>
            <a:ext cx="2986775" cy="815608"/>
          </a:xfrm>
          <a:prstGeom prst="rect">
            <a:avLst/>
          </a:prstGeom>
          <a:noFill/>
        </p:spPr>
        <p:txBody>
          <a:bodyPr wrap="square" rtlCol="0">
            <a:spAutoFit/>
          </a:bodyPr>
          <a:lstStyle/>
          <a:p>
            <a:r>
              <a:rPr lang="en-US" sz="1000" dirty="0">
                <a:solidFill>
                  <a:srgbClr val="5C5C5C"/>
                </a:solidFill>
                <a:latin typeface="Times New Roman" panose="02020603050405020304" pitchFamily="18" charset="0"/>
                <a:cs typeface="Times New Roman" panose="02020603050405020304" pitchFamily="18" charset="0"/>
              </a:rPr>
              <a:t>Mufson Howe Hunter &amp; Company LLC are Investment Bankers for Growth</a:t>
            </a:r>
          </a:p>
          <a:p>
            <a:endParaRPr lang="en-US" sz="900" dirty="0">
              <a:solidFill>
                <a:srgbClr val="5C5C5C"/>
              </a:solidFill>
              <a:latin typeface="Times New Roman" panose="02020603050405020304" pitchFamily="18" charset="0"/>
              <a:cs typeface="Times New Roman" panose="02020603050405020304" pitchFamily="18" charset="0"/>
            </a:endParaRPr>
          </a:p>
          <a:p>
            <a:r>
              <a:rPr lang="en-US" sz="900" dirty="0">
                <a:solidFill>
                  <a:srgbClr val="5C5C5C"/>
                </a:solidFill>
                <a:latin typeface="Times New Roman" panose="02020603050405020304" pitchFamily="18" charset="0"/>
                <a:cs typeface="Times New Roman" panose="02020603050405020304" pitchFamily="18" charset="0"/>
              </a:rPr>
              <a:t>Mufson Howe Hunter &amp; Partners LLC</a:t>
            </a:r>
          </a:p>
          <a:p>
            <a:r>
              <a:rPr lang="en-US" sz="900" dirty="0">
                <a:solidFill>
                  <a:srgbClr val="5C5C5C"/>
                </a:solidFill>
                <a:latin typeface="Times New Roman" panose="02020603050405020304" pitchFamily="18" charset="0"/>
                <a:cs typeface="Times New Roman" panose="02020603050405020304" pitchFamily="18" charset="0"/>
              </a:rPr>
              <a:t>Member SIPC | FINRA</a:t>
            </a:r>
          </a:p>
        </p:txBody>
      </p:sp>
      <p:sp>
        <p:nvSpPr>
          <p:cNvPr id="20" name="TextBox 19">
            <a:extLst>
              <a:ext uri="{FF2B5EF4-FFF2-40B4-BE49-F238E27FC236}">
                <a16:creationId xmlns:a16="http://schemas.microsoft.com/office/drawing/2014/main" id="{DA494C53-BBF5-4CED-AF20-43DCBD3A4167}"/>
              </a:ext>
            </a:extLst>
          </p:cNvPr>
          <p:cNvSpPr txBox="1"/>
          <p:nvPr userDrawn="1"/>
        </p:nvSpPr>
        <p:spPr>
          <a:xfrm>
            <a:off x="109242" y="3766208"/>
            <a:ext cx="3826067" cy="261610"/>
          </a:xfrm>
          <a:prstGeom prst="rect">
            <a:avLst/>
          </a:prstGeom>
          <a:noFill/>
        </p:spPr>
        <p:txBody>
          <a:bodyPr wrap="square" rtlCol="0">
            <a:spAutoFit/>
          </a:bodyPr>
          <a:lstStyle/>
          <a:p>
            <a:r>
              <a:rPr lang="en-US" sz="1100" u="sng" dirty="0">
                <a:solidFill>
                  <a:srgbClr val="0C315C"/>
                </a:solidFill>
                <a:latin typeface="Times New Roman" panose="02020603050405020304" pitchFamily="18" charset="0"/>
                <a:cs typeface="Times New Roman" panose="02020603050405020304" pitchFamily="18" charset="0"/>
              </a:rPr>
              <a:t>Primary Food Production, Distribution &amp; E-Commerce Contacts</a:t>
            </a:r>
          </a:p>
        </p:txBody>
      </p:sp>
      <p:graphicFrame>
        <p:nvGraphicFramePr>
          <p:cNvPr id="21" name="Table 20">
            <a:extLst>
              <a:ext uri="{FF2B5EF4-FFF2-40B4-BE49-F238E27FC236}">
                <a16:creationId xmlns:a16="http://schemas.microsoft.com/office/drawing/2014/main" id="{BA59E45D-F96D-4D44-8560-A241F89E755F}"/>
              </a:ext>
            </a:extLst>
          </p:cNvPr>
          <p:cNvGraphicFramePr>
            <a:graphicFrameLocks noGrp="1"/>
          </p:cNvGraphicFramePr>
          <p:nvPr userDrawn="1">
            <p:extLst>
              <p:ext uri="{D42A27DB-BD31-4B8C-83A1-F6EECF244321}">
                <p14:modId xmlns:p14="http://schemas.microsoft.com/office/powerpoint/2010/main" val="1597801930"/>
              </p:ext>
            </p:extLst>
          </p:nvPr>
        </p:nvGraphicFramePr>
        <p:xfrm>
          <a:off x="429282" y="4093233"/>
          <a:ext cx="2834640" cy="13004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711501673"/>
                    </a:ext>
                  </a:extLst>
                </a:gridCol>
                <a:gridCol w="1463040">
                  <a:extLst>
                    <a:ext uri="{9D8B030D-6E8A-4147-A177-3AD203B41FA5}">
                      <a16:colId xmlns:a16="http://schemas.microsoft.com/office/drawing/2014/main" val="3296910580"/>
                    </a:ext>
                  </a:extLst>
                </a:gridCol>
              </a:tblGrid>
              <a:tr h="248717">
                <a:tc>
                  <a:txBody>
                    <a:bodyPr/>
                    <a:lstStyle/>
                    <a:p>
                      <a:pPr algn="ctr">
                        <a:spcAft>
                          <a:spcPts val="200"/>
                        </a:spcAft>
                      </a:pPr>
                      <a:r>
                        <a:rPr lang="en-US" sz="1100" dirty="0">
                          <a:solidFill>
                            <a:srgbClr val="063B53"/>
                          </a:solidFill>
                          <a:latin typeface="Times New Roman" panose="02020603050405020304" pitchFamily="18" charset="0"/>
                          <a:cs typeface="Times New Roman" panose="02020603050405020304" pitchFamily="18" charset="0"/>
                        </a:rPr>
                        <a:t>Michael J. Mufson</a:t>
                      </a:r>
                    </a:p>
                    <a:p>
                      <a:pPr algn="ctr"/>
                      <a:r>
                        <a:rPr lang="en-US" sz="800" b="0" dirty="0">
                          <a:solidFill>
                            <a:srgbClr val="063B53"/>
                          </a:solidFill>
                          <a:latin typeface="Times New Roman" panose="02020603050405020304" pitchFamily="18" charset="0"/>
                          <a:cs typeface="Times New Roman" panose="02020603050405020304" pitchFamily="18" charset="0"/>
                        </a:rPr>
                        <a:t>Managing Director</a:t>
                      </a:r>
                    </a:p>
                    <a:p>
                      <a:pPr algn="ctr"/>
                      <a:r>
                        <a:rPr lang="en-US" sz="800" b="0" dirty="0">
                          <a:solidFill>
                            <a:srgbClr val="063B53"/>
                          </a:solidFill>
                          <a:latin typeface="Times New Roman" panose="02020603050405020304" pitchFamily="18" charset="0"/>
                          <a:cs typeface="Times New Roman" panose="02020603050405020304" pitchFamily="18" charset="0"/>
                        </a:rPr>
                        <a:t>215.399.5410</a:t>
                      </a:r>
                    </a:p>
                    <a:p>
                      <a:pPr algn="ctr"/>
                      <a:r>
                        <a:rPr lang="en-US" sz="800" b="0" dirty="0">
                          <a:latin typeface="Times New Roman" panose="02020603050405020304" pitchFamily="18" charset="0"/>
                          <a:cs typeface="Times New Roman" panose="02020603050405020304" pitchFamily="18" charset="0"/>
                          <a:hlinkClick r:id="rId6"/>
                        </a:rPr>
                        <a:t>mmufson@mhhco.com</a:t>
                      </a:r>
                      <a:endParaRPr lang="en-US" sz="800" b="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Aft>
                          <a:spcPts val="200"/>
                        </a:spcAft>
                      </a:pPr>
                      <a:r>
                        <a:rPr lang="en-US" sz="1100" dirty="0">
                          <a:solidFill>
                            <a:srgbClr val="063B53"/>
                          </a:solidFill>
                          <a:latin typeface="Times New Roman" panose="02020603050405020304" pitchFamily="18" charset="0"/>
                          <a:cs typeface="Times New Roman" panose="02020603050405020304" pitchFamily="18" charset="0"/>
                        </a:rPr>
                        <a:t>Anthony Lopez Ona</a:t>
                      </a:r>
                    </a:p>
                    <a:p>
                      <a:pPr algn="ctr"/>
                      <a:r>
                        <a:rPr lang="en-US" sz="800" b="0" dirty="0">
                          <a:solidFill>
                            <a:srgbClr val="063B53"/>
                          </a:solidFill>
                          <a:latin typeface="Times New Roman" panose="02020603050405020304" pitchFamily="18" charset="0"/>
                          <a:cs typeface="Times New Roman" panose="02020603050405020304" pitchFamily="18" charset="0"/>
                        </a:rPr>
                        <a:t>Managing Director</a:t>
                      </a:r>
                    </a:p>
                    <a:p>
                      <a:pPr algn="ctr"/>
                      <a:r>
                        <a:rPr lang="en-US" sz="800" b="0" dirty="0">
                          <a:solidFill>
                            <a:srgbClr val="063B53"/>
                          </a:solidFill>
                          <a:latin typeface="Times New Roman" panose="02020603050405020304" pitchFamily="18" charset="0"/>
                          <a:cs typeface="Times New Roman" panose="02020603050405020304" pitchFamily="18" charset="0"/>
                        </a:rPr>
                        <a:t>215.399.5405</a:t>
                      </a:r>
                    </a:p>
                    <a:p>
                      <a:pPr algn="ctr"/>
                      <a:r>
                        <a:rPr lang="en-US" sz="800" b="0" dirty="0">
                          <a:latin typeface="Times New Roman" panose="02020603050405020304" pitchFamily="18" charset="0"/>
                          <a:cs typeface="Times New Roman" panose="02020603050405020304" pitchFamily="18" charset="0"/>
                          <a:hlinkClick r:id="rId7"/>
                        </a:rPr>
                        <a:t>alopezona@mhhco.com</a:t>
                      </a:r>
                      <a:endParaRPr lang="en-US" sz="800" b="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5238195"/>
                  </a:ext>
                </a:extLst>
              </a:tr>
              <a:tr h="248717">
                <a:tc>
                  <a:txBody>
                    <a:bodyPr/>
                    <a:lstStyle/>
                    <a:p>
                      <a:pPr algn="ctr">
                        <a:spcAft>
                          <a:spcPts val="200"/>
                        </a:spcAft>
                      </a:pPr>
                      <a:r>
                        <a:rPr lang="en-US" sz="1100" b="1" dirty="0">
                          <a:solidFill>
                            <a:srgbClr val="063B53"/>
                          </a:solidFill>
                          <a:latin typeface="Times New Roman" panose="02020603050405020304" pitchFamily="18" charset="0"/>
                          <a:cs typeface="Times New Roman" panose="02020603050405020304" pitchFamily="18" charset="0"/>
                        </a:rPr>
                        <a:t>Jimmy Yu</a:t>
                      </a:r>
                    </a:p>
                    <a:p>
                      <a:pPr algn="ctr"/>
                      <a:r>
                        <a:rPr lang="en-US" sz="800" b="0" dirty="0">
                          <a:solidFill>
                            <a:srgbClr val="063B53"/>
                          </a:solidFill>
                          <a:latin typeface="Times New Roman" panose="02020603050405020304" pitchFamily="18" charset="0"/>
                          <a:cs typeface="Times New Roman" panose="02020603050405020304" pitchFamily="18" charset="0"/>
                        </a:rPr>
                        <a:t>Vice President</a:t>
                      </a:r>
                    </a:p>
                    <a:p>
                      <a:pPr algn="ctr"/>
                      <a:r>
                        <a:rPr lang="en-US" sz="800" b="0" dirty="0">
                          <a:solidFill>
                            <a:srgbClr val="063B53"/>
                          </a:solidFill>
                          <a:latin typeface="Times New Roman" panose="02020603050405020304" pitchFamily="18" charset="0"/>
                          <a:cs typeface="Times New Roman" panose="02020603050405020304" pitchFamily="18" charset="0"/>
                        </a:rPr>
                        <a:t>215.399.5408</a:t>
                      </a:r>
                    </a:p>
                    <a:p>
                      <a:pPr algn="ctr"/>
                      <a:r>
                        <a:rPr lang="en-US" sz="800" dirty="0">
                          <a:latin typeface="Times New Roman" panose="02020603050405020304" pitchFamily="18" charset="0"/>
                          <a:cs typeface="Times New Roman" panose="02020603050405020304" pitchFamily="18" charset="0"/>
                          <a:hlinkClick r:id="rId8"/>
                        </a:rPr>
                        <a:t>jyu@mhhco.com</a:t>
                      </a:r>
                      <a:endParaRPr lang="en-US" sz="8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spcAft>
                          <a:spcPts val="200"/>
                        </a:spcAft>
                      </a:pPr>
                      <a:endParaRPr lang="en-US" sz="800"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2125628"/>
                  </a:ext>
                </a:extLst>
              </a:tr>
            </a:tbl>
          </a:graphicData>
        </a:graphic>
      </p:graphicFrame>
    </p:spTree>
    <p:extLst>
      <p:ext uri="{BB962C8B-B14F-4D97-AF65-F5344CB8AC3E}">
        <p14:creationId xmlns:p14="http://schemas.microsoft.com/office/powerpoint/2010/main" val="1855208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4">
            <a:extLst>
              <a:ext uri="{FF2B5EF4-FFF2-40B4-BE49-F238E27FC236}">
                <a16:creationId xmlns:a16="http://schemas.microsoft.com/office/drawing/2014/main" id="{C1176A1E-C5D5-4CD9-B7BF-88A845238934}"/>
              </a:ext>
            </a:extLst>
          </p:cNvPr>
          <p:cNvSpPr>
            <a:spLocks noChangeArrowheads="1"/>
          </p:cNvSpPr>
          <p:nvPr userDrawn="1"/>
        </p:nvSpPr>
        <p:spPr bwMode="auto">
          <a:xfrm>
            <a:off x="8789063" y="6597008"/>
            <a:ext cx="354939" cy="218599"/>
          </a:xfrm>
          <a:prstGeom prst="rect">
            <a:avLst/>
          </a:prstGeom>
          <a:noFill/>
          <a:ln w="9525">
            <a:noFill/>
            <a:miter lim="800000"/>
            <a:headEnd/>
            <a:tailEnd/>
          </a:ln>
          <a:effectLst/>
        </p:spPr>
        <p:txBody>
          <a:bodyPr lIns="60097" tIns="30048" rIns="60097" bIns="30048"/>
          <a:lstStyle/>
          <a:p>
            <a:pPr algn="ctr" defTabSz="601221" eaLnBrk="0" hangingPunct="0">
              <a:lnSpc>
                <a:spcPct val="100000"/>
              </a:lnSpc>
              <a:defRPr/>
            </a:pPr>
            <a:fld id="{A76B2BE1-5757-4574-8CBE-213D96B89C17}" type="slidenum">
              <a:rPr lang="en-GB" sz="1000">
                <a:solidFill>
                  <a:srgbClr val="063B53"/>
                </a:solidFill>
                <a:latin typeface="Avenir Book" panose="02000503020000020003"/>
              </a:rPr>
              <a:pPr algn="ctr" defTabSz="601221" eaLnBrk="0" hangingPunct="0">
                <a:lnSpc>
                  <a:spcPct val="100000"/>
                </a:lnSpc>
                <a:defRPr/>
              </a:pPr>
              <a:t>‹#›</a:t>
            </a:fld>
            <a:endParaRPr lang="en-GB" sz="1000" dirty="0">
              <a:solidFill>
                <a:srgbClr val="063B53"/>
              </a:solidFill>
              <a:latin typeface="Avenir Book" panose="02000503020000020003"/>
            </a:endParaRPr>
          </a:p>
        </p:txBody>
      </p:sp>
      <p:cxnSp>
        <p:nvCxnSpPr>
          <p:cNvPr id="14" name="Straight Connector 13">
            <a:extLst>
              <a:ext uri="{FF2B5EF4-FFF2-40B4-BE49-F238E27FC236}">
                <a16:creationId xmlns:a16="http://schemas.microsoft.com/office/drawing/2014/main" id="{D439190F-30BF-44D2-A3E8-E5D12810A583}"/>
              </a:ext>
            </a:extLst>
          </p:cNvPr>
          <p:cNvCxnSpPr/>
          <p:nvPr userDrawn="1"/>
        </p:nvCxnSpPr>
        <p:spPr>
          <a:xfrm>
            <a:off x="8789061" y="6605551"/>
            <a:ext cx="0" cy="182880"/>
          </a:xfrm>
          <a:prstGeom prst="line">
            <a:avLst/>
          </a:prstGeom>
          <a:ln>
            <a:solidFill>
              <a:srgbClr val="00355F"/>
            </a:solidFill>
          </a:ln>
        </p:spPr>
        <p:style>
          <a:lnRef idx="1">
            <a:schemeClr val="accent1"/>
          </a:lnRef>
          <a:fillRef idx="0">
            <a:schemeClr val="accent1"/>
          </a:fillRef>
          <a:effectRef idx="0">
            <a:schemeClr val="accent1"/>
          </a:effectRef>
          <a:fontRef idx="minor">
            <a:schemeClr val="tx1"/>
          </a:fontRef>
        </p:style>
      </p:cxnSp>
      <p:pic>
        <p:nvPicPr>
          <p:cNvPr id="13" name="Picture 12" descr="Image result for mufson howe hunter transparent logo">
            <a:extLst>
              <a:ext uri="{FF2B5EF4-FFF2-40B4-BE49-F238E27FC236}">
                <a16:creationId xmlns:a16="http://schemas.microsoft.com/office/drawing/2014/main" id="{80AA493A-B835-459E-9C0A-7B0A8E80612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 b="30318"/>
          <a:stretch/>
        </p:blipFill>
        <p:spPr bwMode="auto">
          <a:xfrm>
            <a:off x="7053094" y="6597763"/>
            <a:ext cx="1681472" cy="18288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F9FEEEA5-CEBD-4D77-B8A6-FC2C54355479}"/>
              </a:ext>
            </a:extLst>
          </p:cNvPr>
          <p:cNvSpPr/>
          <p:nvPr userDrawn="1"/>
        </p:nvSpPr>
        <p:spPr>
          <a:xfrm>
            <a:off x="0" y="-2"/>
            <a:ext cx="9144000" cy="731520"/>
          </a:xfrm>
          <a:prstGeom prst="rect">
            <a:avLst/>
          </a:prstGeom>
          <a:solidFill>
            <a:srgbClr val="063B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1" name="Group 20">
            <a:extLst>
              <a:ext uri="{FF2B5EF4-FFF2-40B4-BE49-F238E27FC236}">
                <a16:creationId xmlns:a16="http://schemas.microsoft.com/office/drawing/2014/main" id="{B2872DEC-A5AA-4C98-8C7A-51413E237F21}"/>
              </a:ext>
            </a:extLst>
          </p:cNvPr>
          <p:cNvGrpSpPr/>
          <p:nvPr userDrawn="1"/>
        </p:nvGrpSpPr>
        <p:grpSpPr>
          <a:xfrm>
            <a:off x="7380024" y="-2"/>
            <a:ext cx="1763976" cy="731520"/>
            <a:chOff x="9840032" y="-1"/>
            <a:chExt cx="2351968" cy="1097281"/>
          </a:xfrm>
          <a:solidFill>
            <a:srgbClr val="C8AF8B"/>
          </a:solidFill>
        </p:grpSpPr>
        <p:sp>
          <p:nvSpPr>
            <p:cNvPr id="22" name="Isosceles Triangle 21">
              <a:extLst>
                <a:ext uri="{FF2B5EF4-FFF2-40B4-BE49-F238E27FC236}">
                  <a16:creationId xmlns:a16="http://schemas.microsoft.com/office/drawing/2014/main" id="{E6DCA902-A6D6-42A2-9E23-1F0CB40BAD7F}"/>
                </a:ext>
              </a:extLst>
            </p:cNvPr>
            <p:cNvSpPr/>
            <p:nvPr/>
          </p:nvSpPr>
          <p:spPr>
            <a:xfrm flipV="1">
              <a:off x="9840032" y="-1"/>
              <a:ext cx="1806054" cy="1097280"/>
            </a:xfrm>
            <a:prstGeom prst="triangle">
              <a:avLst>
                <a:gd name="adj" fmla="val 10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4425A732-2294-45ED-8782-5844C34E34D9}"/>
                </a:ext>
              </a:extLst>
            </p:cNvPr>
            <p:cNvSpPr/>
            <p:nvPr/>
          </p:nvSpPr>
          <p:spPr>
            <a:xfrm>
              <a:off x="11643360" y="0"/>
              <a:ext cx="548640" cy="10972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24" name="Straight Connector 23">
            <a:extLst>
              <a:ext uri="{FF2B5EF4-FFF2-40B4-BE49-F238E27FC236}">
                <a16:creationId xmlns:a16="http://schemas.microsoft.com/office/drawing/2014/main" id="{75D3FEB9-0EDC-45F0-AC4E-3862513DA038}"/>
              </a:ext>
            </a:extLst>
          </p:cNvPr>
          <p:cNvCxnSpPr>
            <a:cxnSpLocks/>
          </p:cNvCxnSpPr>
          <p:nvPr userDrawn="1"/>
        </p:nvCxnSpPr>
        <p:spPr>
          <a:xfrm>
            <a:off x="241473" y="160018"/>
            <a:ext cx="1" cy="411480"/>
          </a:xfrm>
          <a:prstGeom prst="line">
            <a:avLst/>
          </a:prstGeom>
          <a:ln w="47625" cap="rnd">
            <a:solidFill>
              <a:srgbClr val="C8AF8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857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84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95437969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167550861"/>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258590510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702585373"/>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1623886558"/>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1000661649"/>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2876723557"/>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E1A06913-A3D0-A74C-BB81-23110926D47F}" type="slidenum">
              <a:rPr lang="en-US" smtClean="0"/>
              <a:t>‹#›</a:t>
            </a:fld>
            <a:endParaRPr lang="en-US" dirty="0"/>
          </a:p>
        </p:txBody>
      </p:sp>
    </p:spTree>
    <p:extLst>
      <p:ext uri="{BB962C8B-B14F-4D97-AF65-F5344CB8AC3E}">
        <p14:creationId xmlns:p14="http://schemas.microsoft.com/office/powerpoint/2010/main" val="1464774134"/>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06913-A3D0-A74C-BB81-23110926D47F}" type="slidenum">
              <a:rPr lang="en-US" smtClean="0"/>
              <a:t>‹#›</a:t>
            </a:fld>
            <a:endParaRPr lang="en-US" dirty="0"/>
          </a:p>
        </p:txBody>
      </p:sp>
    </p:spTree>
    <p:extLst>
      <p:ext uri="{BB962C8B-B14F-4D97-AF65-F5344CB8AC3E}">
        <p14:creationId xmlns:p14="http://schemas.microsoft.com/office/powerpoint/2010/main" val="34868829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18/10/relationships/comments" Target="../comments/modernComment_32B_FE59B873.x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18/10/relationships/comments" Target="../comments/modernComment_32C_CC165CBA.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332_E0BFC49A.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microsoft.com/office/2018/10/relationships/comments" Target="../comments/modernComment_337_3E7DC7C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microsoft.com/office/2018/10/relationships/comments" Target="../comments/modernComment_340_F7A2539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hyperlink" Target="http://www.mhhco.com/" TargetMode="External"/><Relationship Id="rId3" Type="http://schemas.openxmlformats.org/officeDocument/2006/relationships/tags" Target="../tags/tag3.xml"/><Relationship Id="rId7" Type="http://schemas.openxmlformats.org/officeDocument/2006/relationships/image" Target="../media/image3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 Id="rId4" Type="http://schemas.microsoft.com/office/2018/10/relationships/comments" Target="../comments/modernComment_31F_4AD30965.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3.xml"/><Relationship Id="rId4" Type="http://schemas.microsoft.com/office/2018/10/relationships/comments" Target="../comments/modernComment_324_7A08502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3.xml"/><Relationship Id="rId4" Type="http://schemas.microsoft.com/office/2018/10/relationships/comments" Target="../comments/modernComment_325_1A5BBAC4.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32A_8419ABD1.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40928A-7DCB-411A-9794-F56A06CDF940}"/>
              </a:ext>
            </a:extLst>
          </p:cNvPr>
          <p:cNvSpPr txBox="1"/>
          <p:nvPr/>
        </p:nvSpPr>
        <p:spPr>
          <a:xfrm>
            <a:off x="4895655" y="3895907"/>
            <a:ext cx="3108960" cy="584775"/>
          </a:xfrm>
          <a:prstGeom prst="rect">
            <a:avLst/>
          </a:prstGeom>
          <a:noFill/>
        </p:spPr>
        <p:txBody>
          <a:bodyPr wrap="square" rtlCol="0">
            <a:spAutoFit/>
          </a:bodyPr>
          <a:lstStyle/>
          <a:p>
            <a:pPr algn="ctr"/>
            <a:r>
              <a:rPr lang="en-US" sz="1100" b="1" kern="1200" dirty="0">
                <a:solidFill>
                  <a:schemeClr val="tx1">
                    <a:lumMod val="75000"/>
                    <a:lumOff val="25000"/>
                  </a:schemeClr>
                </a:solidFill>
                <a:effectLst/>
                <a:latin typeface="Times New Roman" panose="02020603050405020304" pitchFamily="18" charset="0"/>
                <a:cs typeface="Times New Roman" panose="02020603050405020304" pitchFamily="18" charset="0"/>
              </a:rPr>
              <a:t>Last Twelve Months Performance </a:t>
            </a:r>
          </a:p>
          <a:p>
            <a:pPr algn="ctr"/>
            <a:r>
              <a:rPr lang="en-US" sz="1000" i="1" dirty="0">
                <a:solidFill>
                  <a:schemeClr val="tx1">
                    <a:lumMod val="75000"/>
                    <a:lumOff val="25000"/>
                  </a:schemeClr>
                </a:solidFill>
                <a:latin typeface="Times New Roman" panose="02020603050405020304" pitchFamily="18" charset="0"/>
                <a:cs typeface="Times New Roman" panose="02020603050405020304" pitchFamily="18" charset="0"/>
              </a:rPr>
              <a:t>Daily from September 30, 2021 to September 30, 2022</a:t>
            </a:r>
            <a:endParaRPr lang="en-US" sz="1000" i="1" kern="1200" dirty="0">
              <a:solidFill>
                <a:schemeClr val="tx1">
                  <a:lumMod val="75000"/>
                  <a:lumOff val="25000"/>
                </a:schemeClr>
              </a:solidFill>
              <a:effectLst/>
              <a:latin typeface="Times New Roman" panose="02020603050405020304" pitchFamily="18" charset="0"/>
              <a:cs typeface="Times New Roman" panose="02020603050405020304" pitchFamily="18" charset="0"/>
            </a:endParaRPr>
          </a:p>
          <a:p>
            <a:pPr algn="ctr"/>
            <a:r>
              <a:rPr lang="en-US" sz="1000" i="1" kern="1200" dirty="0">
                <a:solidFill>
                  <a:schemeClr val="tx1">
                    <a:lumMod val="75000"/>
                    <a:lumOff val="25000"/>
                  </a:schemeClr>
                </a:solidFill>
                <a:effectLst/>
                <a:latin typeface="Times New Roman" panose="02020603050405020304" pitchFamily="18" charset="0"/>
                <a:cs typeface="Times New Roman" panose="02020603050405020304" pitchFamily="18" charset="0"/>
              </a:rPr>
              <a:t>Price as Percent of Base (September 30, 2021 = 0%)</a:t>
            </a:r>
          </a:p>
        </p:txBody>
      </p:sp>
      <p:pic>
        <p:nvPicPr>
          <p:cNvPr id="3" name="Picture 2">
            <a:extLst>
              <a:ext uri="{FF2B5EF4-FFF2-40B4-BE49-F238E27FC236}">
                <a16:creationId xmlns:a16="http://schemas.microsoft.com/office/drawing/2014/main" id="{5B67E8BD-9593-41B1-8C52-6495720220CC}"/>
              </a:ext>
            </a:extLst>
          </p:cNvPr>
          <p:cNvPicPr>
            <a:picLocks/>
          </p:cNvPicPr>
          <p:nvPr/>
        </p:nvPicPr>
        <p:blipFill>
          <a:blip r:embed="rId3"/>
          <a:stretch>
            <a:fillRect/>
          </a:stretch>
        </p:blipFill>
        <p:spPr>
          <a:xfrm>
            <a:off x="4125916" y="4875851"/>
            <a:ext cx="2231136" cy="1499616"/>
          </a:xfrm>
          <a:prstGeom prst="rect">
            <a:avLst/>
          </a:prstGeom>
        </p:spPr>
      </p:pic>
      <p:pic>
        <p:nvPicPr>
          <p:cNvPr id="5" name="Picture 4">
            <a:extLst>
              <a:ext uri="{FF2B5EF4-FFF2-40B4-BE49-F238E27FC236}">
                <a16:creationId xmlns:a16="http://schemas.microsoft.com/office/drawing/2014/main" id="{54FDC44C-A2AF-4735-9F52-820031CA3230}"/>
              </a:ext>
            </a:extLst>
          </p:cNvPr>
          <p:cNvPicPr>
            <a:picLocks/>
          </p:cNvPicPr>
          <p:nvPr/>
        </p:nvPicPr>
        <p:blipFill>
          <a:blip r:embed="rId4"/>
          <a:stretch>
            <a:fillRect/>
          </a:stretch>
        </p:blipFill>
        <p:spPr>
          <a:xfrm>
            <a:off x="6527222" y="4900313"/>
            <a:ext cx="2231136" cy="1499616"/>
          </a:xfrm>
          <a:prstGeom prst="rect">
            <a:avLst/>
          </a:prstGeom>
        </p:spPr>
      </p:pic>
    </p:spTree>
    <p:extLst>
      <p:ext uri="{BB962C8B-B14F-4D97-AF65-F5344CB8AC3E}">
        <p14:creationId xmlns:p14="http://schemas.microsoft.com/office/powerpoint/2010/main" val="4098887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3A24179-EDA1-4EE1-AEA7-3BB40D153168}"/>
              </a:ext>
            </a:extLst>
          </p:cNvPr>
          <p:cNvGraphicFramePr>
            <a:graphicFrameLocks noGrp="1"/>
          </p:cNvGraphicFramePr>
          <p:nvPr>
            <p:extLst>
              <p:ext uri="{D42A27DB-BD31-4B8C-83A1-F6EECF244321}">
                <p14:modId xmlns:p14="http://schemas.microsoft.com/office/powerpoint/2010/main" val="4102770361"/>
              </p:ext>
            </p:extLst>
          </p:nvPr>
        </p:nvGraphicFramePr>
        <p:xfrm>
          <a:off x="297883" y="726744"/>
          <a:ext cx="8292174" cy="5292117"/>
        </p:xfrm>
        <a:graphic>
          <a:graphicData uri="http://schemas.openxmlformats.org/drawingml/2006/table">
            <a:tbl>
              <a:tblPr>
                <a:tableStyleId>{5C22544A-7EE6-4342-B048-85BDC9FD1C3A}</a:tableStyleId>
              </a:tblPr>
              <a:tblGrid>
                <a:gridCol w="8292174">
                  <a:extLst>
                    <a:ext uri="{9D8B030D-6E8A-4147-A177-3AD203B41FA5}">
                      <a16:colId xmlns:a16="http://schemas.microsoft.com/office/drawing/2014/main" val="3222870949"/>
                    </a:ext>
                  </a:extLst>
                </a:gridCol>
              </a:tblGrid>
              <a:tr h="4074199">
                <a:tc>
                  <a:txBody>
                    <a:bodyPr/>
                    <a:lstStyle/>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Hostess Brands, Inc. (TWNK) r</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eported second quarter net income of $30.5 million for fiscal year 2022 as compared to $29.8 million for the prior year period. Earnings per share were $0.22 versus $0.21 for the prior year period. Revenues for the quarter increased to $340.5 million from $291.5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J&amp;J Snack Foods Corp. (JJSF)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third quarter net income of $15.6 million for fiscal year 2022 as compared to $28.9 million for the prior year period. Earnings per share were $0.81 versus $1.51 for the prior year period. Revenues for the quarter increased to $380.2 million from $324.3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JBS S.A. (BOVESPA:JBSS3)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$755.5 million for fiscal year 2022 as compared to $873.7 million for the prior year period. Earnings per share were $0.34 versus $0.35 for the prior year period. Revenues for the quarter increased to $17,623.4 million from $17,070.4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John B. Sanfilippo &amp; Son, Inc. (JBSS)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net income of $61.8 million for fiscal year 2022 as compared to $59.7 million for the prior year. Earnings per share were $5.33 versus $5.17 for the prior year. Revenues for the year increased to $955.9 million from $858.5 million for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Kellogg Company (K)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$326.0 million for fiscal year 2023 as compared to $380.0 million for the prior year period. Earnings per share were $0.95 versus $1.11 for the prior year period. Revenues for the quarter increased to $3,864.0 million from $3,555.0 million for the same period in fiscal year 2022.</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Lancaster Colony Corporation (LANC)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net income of $89.6 million for fiscal year 2022 as compared to $142.3 million for the prior year. Earnings per share were $3.25 versus $5.16 for the prior year. Revenues for the year increased to $1,676.4 million from $1,467.1 million for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Mondelez International, Inc. (MDLZ)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$747.0 million for fiscal year 2022 as compared to $1,078.0 million for the prior year period. Earnings per share were $0.54 versus $0.76 for the prior year period. Revenues for the quarter increased to $7,274.0 million from $6,642.0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Nomad Foods Limited (NOMD)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$78.0 million for fiscal year 2022 as compared to $60.7 million for the prior year period. Earnings per share were $0.45 versus $0.34 for the prior year period. Revenues for the quarter increased to $728.6 million from $706.4 million for the same period in fiscal year 2021.</a:t>
                      </a: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7710940"/>
                  </a:ext>
                </a:extLst>
              </a:tr>
              <a:tr h="277139">
                <a:tc>
                  <a:txBody>
                    <a:bodyPr/>
                    <a:lstStyle/>
                    <a:p>
                      <a:pPr marL="0" marR="146050">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Note: All per share results are reported on a fully-diluted basis.</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89811962"/>
                  </a:ext>
                </a:extLst>
              </a:tr>
            </a:tbl>
          </a:graphicData>
        </a:graphic>
      </p:graphicFrame>
      <p:sp>
        <p:nvSpPr>
          <p:cNvPr id="4" name="TextBox 3">
            <a:extLst>
              <a:ext uri="{FF2B5EF4-FFF2-40B4-BE49-F238E27FC236}">
                <a16:creationId xmlns:a16="http://schemas.microsoft.com/office/drawing/2014/main" id="{9A8FCFDC-E7D9-4E31-AD6F-6830B3E80F98}"/>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News</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cxnSp>
        <p:nvCxnSpPr>
          <p:cNvPr id="5" name="Straight Connector 4">
            <a:extLst>
              <a:ext uri="{FF2B5EF4-FFF2-40B4-BE49-F238E27FC236}">
                <a16:creationId xmlns:a16="http://schemas.microsoft.com/office/drawing/2014/main" id="{A5092437-0DBE-456F-BAFA-CE9B634463C9}"/>
              </a:ext>
            </a:extLst>
          </p:cNvPr>
          <p:cNvCxnSpPr/>
          <p:nvPr/>
        </p:nvCxnSpPr>
        <p:spPr>
          <a:xfrm>
            <a:off x="352506" y="1417801"/>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CF15DF8-D7FE-46F1-BCBB-28CEE775FB6B}"/>
              </a:ext>
            </a:extLst>
          </p:cNvPr>
          <p:cNvCxnSpPr/>
          <p:nvPr/>
        </p:nvCxnSpPr>
        <p:spPr>
          <a:xfrm>
            <a:off x="352506" y="2077113"/>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FA7F458-8A51-43D2-A43B-D9A470BA245C}"/>
              </a:ext>
            </a:extLst>
          </p:cNvPr>
          <p:cNvCxnSpPr/>
          <p:nvPr/>
        </p:nvCxnSpPr>
        <p:spPr>
          <a:xfrm>
            <a:off x="352506" y="2760629"/>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DA4818C-08D4-4FCC-9333-72B93F1CEBD5}"/>
              </a:ext>
            </a:extLst>
          </p:cNvPr>
          <p:cNvCxnSpPr/>
          <p:nvPr/>
        </p:nvCxnSpPr>
        <p:spPr>
          <a:xfrm>
            <a:off x="352506" y="3261106"/>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5633E0-132E-4DC8-BDD9-1B2487BCBC12}"/>
              </a:ext>
            </a:extLst>
          </p:cNvPr>
          <p:cNvCxnSpPr/>
          <p:nvPr/>
        </p:nvCxnSpPr>
        <p:spPr>
          <a:xfrm>
            <a:off x="352506" y="3947371"/>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E05026F-AC24-44D6-AF0D-50B6EDAA907F}"/>
              </a:ext>
            </a:extLst>
          </p:cNvPr>
          <p:cNvCxnSpPr/>
          <p:nvPr/>
        </p:nvCxnSpPr>
        <p:spPr>
          <a:xfrm>
            <a:off x="352506" y="4430835"/>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4C92F2A-B9BE-4A36-8C45-28B91D357B04}"/>
              </a:ext>
            </a:extLst>
          </p:cNvPr>
          <p:cNvCxnSpPr/>
          <p:nvPr/>
        </p:nvCxnSpPr>
        <p:spPr>
          <a:xfrm>
            <a:off x="352506" y="5099755"/>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AA49FBC-66CD-409E-B096-6BFE8C7F022A}"/>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spTree>
    <p:extLst>
      <p:ext uri="{BB962C8B-B14F-4D97-AF65-F5344CB8AC3E}">
        <p14:creationId xmlns:p14="http://schemas.microsoft.com/office/powerpoint/2010/main" val="2471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3A24179-EDA1-4EE1-AEA7-3BB40D153168}"/>
              </a:ext>
            </a:extLst>
          </p:cNvPr>
          <p:cNvGraphicFramePr>
            <a:graphicFrameLocks noGrp="1"/>
          </p:cNvGraphicFramePr>
          <p:nvPr>
            <p:extLst>
              <p:ext uri="{D42A27DB-BD31-4B8C-83A1-F6EECF244321}">
                <p14:modId xmlns:p14="http://schemas.microsoft.com/office/powerpoint/2010/main" val="2582497114"/>
              </p:ext>
            </p:extLst>
          </p:nvPr>
        </p:nvGraphicFramePr>
        <p:xfrm>
          <a:off x="296849" y="731256"/>
          <a:ext cx="8240135" cy="5292117"/>
        </p:xfrm>
        <a:graphic>
          <a:graphicData uri="http://schemas.openxmlformats.org/drawingml/2006/table">
            <a:tbl>
              <a:tblPr>
                <a:tableStyleId>{5C22544A-7EE6-4342-B048-85BDC9FD1C3A}</a:tableStyleId>
              </a:tblPr>
              <a:tblGrid>
                <a:gridCol w="8240135">
                  <a:extLst>
                    <a:ext uri="{9D8B030D-6E8A-4147-A177-3AD203B41FA5}">
                      <a16:colId xmlns:a16="http://schemas.microsoft.com/office/drawing/2014/main" val="3222870949"/>
                    </a:ext>
                  </a:extLst>
                </a:gridCol>
              </a:tblGrid>
              <a:tr h="3383280">
                <a:tc>
                  <a:txBody>
                    <a:bodyPr/>
                    <a:lstStyle/>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Pilgrim's Pride Corporation (PPC)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$362.1 million for fiscal year 2022 as compared to ($166.7) million for the prior year period. Earnings per share were $1.50 versus ($0.68) for the prior year period. Revenues for the quarter increased to $4,631.6 million from $3,637.7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Post Holdings, Inc. (POST)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third quarter net income of $170.2 million for fiscal year 2022 as compared to ($54.3) million for the prior year period. Earnings per share were $2.72 versus ($0.96) for the prior year period. Revenues for the quarter increased to $1,524.9 million from $1,247.5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Premium Brands Holdings Corporation (TSX: PBH)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$49.0 million for fiscal year 2022 as compared to $22.8 million for the prior year period. Earnings per share were $1.09 versus $0.52 for the prior year period. Revenues for the quarter increased to $1,176.7 million from $1,004.5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The Hershey Company (HSY)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$315.6 million for fiscal year 2022 as compared to $301.2 million for the prior year period. Earnings per share were $1.53 versus $1.45 for the prior year period. Revenues for the quarter increased to $2,372.6 million from $1,989.4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The J. M. Smucker Company (SJM)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first quarter net income of $109.8 million for fiscal year 2023 as compared to $153.9 million for the prior year period. Earnings per share were $1.03 versus $1.42 for the prior year period. Revenues for the quarter increased to $1,873.0 million from $1,858.0 million for the same period in fiscal year 2022.</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TreeHouse Foods, Inc. (THS)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($29.4) million for fiscal year 2022 as compared to $8.4 million for the prior year period. Earnings per share were ($0.53) versus $0.15 for the prior year period. Revenues for the quarter increased to $1,197.6 million from $1,003.2 million for the same period in fiscal year 2021.</a:t>
                      </a:r>
                    </a:p>
                    <a:p>
                      <a:pPr marL="0" marR="0">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Tyson Foods, Inc. (TSN)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third quarter net income of $750.0 million for fiscal year 2022 as compared to $749.0 million for the prior year period. Earnings per share were $2.07 versus $2.05 for the prior year period. Revenues for the quarter increased to $13,495.0 million from $12,478.0 million for the same period in fiscal year 2021.</a:t>
                      </a:r>
                    </a:p>
                    <a:p>
                      <a:pPr marL="0" marR="0">
                        <a:lnSpc>
                          <a:spcPct val="120000"/>
                        </a:lnSpc>
                        <a:spcBef>
                          <a:spcPts val="0"/>
                        </a:spcBef>
                        <a:spcAft>
                          <a:spcPts val="1000"/>
                        </a:spcAft>
                      </a:pPr>
                      <a:endParaRPr lang="en-US" sz="1000" b="0" kern="1200" dirty="0">
                        <a:solidFill>
                          <a:schemeClr val="dk1"/>
                        </a:solidFill>
                        <a:effectLst/>
                        <a:latin typeface="Times New Roman" panose="02020603050405020304" pitchFamily="18" charset="0"/>
                        <a:ea typeface="+mn-ea"/>
                        <a:cs typeface="Times New Roman" panose="02020603050405020304" pitchFamily="18" charset="0"/>
                      </a:endParaRP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7710940"/>
                  </a:ext>
                </a:extLst>
              </a:tr>
              <a:tr h="277139">
                <a:tc>
                  <a:txBody>
                    <a:bodyPr/>
                    <a:lstStyle/>
                    <a:p>
                      <a:pPr marL="0" marR="146050">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Note: All per share results are reported on a fully-diluted basis.</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89811962"/>
                  </a:ext>
                </a:extLst>
              </a:tr>
            </a:tbl>
          </a:graphicData>
        </a:graphic>
      </p:graphicFrame>
      <p:sp>
        <p:nvSpPr>
          <p:cNvPr id="4" name="TextBox 3">
            <a:extLst>
              <a:ext uri="{FF2B5EF4-FFF2-40B4-BE49-F238E27FC236}">
                <a16:creationId xmlns:a16="http://schemas.microsoft.com/office/drawing/2014/main" id="{343085A6-EB7C-4D69-9C92-D6641AD3C2C7}"/>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News</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cxnSp>
        <p:nvCxnSpPr>
          <p:cNvPr id="6" name="Straight Connector 5">
            <a:extLst>
              <a:ext uri="{FF2B5EF4-FFF2-40B4-BE49-F238E27FC236}">
                <a16:creationId xmlns:a16="http://schemas.microsoft.com/office/drawing/2014/main" id="{87EB6FE1-9192-42ED-B120-0DD107A8191A}"/>
              </a:ext>
            </a:extLst>
          </p:cNvPr>
          <p:cNvCxnSpPr/>
          <p:nvPr/>
        </p:nvCxnSpPr>
        <p:spPr>
          <a:xfrm>
            <a:off x="352506" y="1407065"/>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0EC19CE-5776-4DE1-92C1-122D1FD51FAF}"/>
              </a:ext>
            </a:extLst>
          </p:cNvPr>
          <p:cNvCxnSpPr/>
          <p:nvPr/>
        </p:nvCxnSpPr>
        <p:spPr>
          <a:xfrm>
            <a:off x="352506" y="2088903"/>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01CF055-ECA0-4BEF-92BA-5FD525597C14}"/>
              </a:ext>
            </a:extLst>
          </p:cNvPr>
          <p:cNvCxnSpPr/>
          <p:nvPr/>
        </p:nvCxnSpPr>
        <p:spPr>
          <a:xfrm>
            <a:off x="352506" y="2758278"/>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7CF8EC5-4E3E-4E32-94A2-23914CA5DD36}"/>
              </a:ext>
            </a:extLst>
          </p:cNvPr>
          <p:cNvCxnSpPr/>
          <p:nvPr/>
        </p:nvCxnSpPr>
        <p:spPr>
          <a:xfrm>
            <a:off x="352506" y="3440045"/>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F8B88EF-2E05-4ECA-A30F-2016D17B6936}"/>
              </a:ext>
            </a:extLst>
          </p:cNvPr>
          <p:cNvCxnSpPr/>
          <p:nvPr/>
        </p:nvCxnSpPr>
        <p:spPr>
          <a:xfrm>
            <a:off x="352506" y="4119174"/>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6ACFFB9-C0DC-4690-9AD5-49C7E46A9C65}"/>
              </a:ext>
            </a:extLst>
          </p:cNvPr>
          <p:cNvCxnSpPr/>
          <p:nvPr/>
        </p:nvCxnSpPr>
        <p:spPr>
          <a:xfrm>
            <a:off x="352506" y="4785087"/>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239E794-4EEC-4DB7-8BD3-BF5CB72EB6E7}"/>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spTree>
    <p:extLst>
      <p:ext uri="{BB962C8B-B14F-4D97-AF65-F5344CB8AC3E}">
        <p14:creationId xmlns:p14="http://schemas.microsoft.com/office/powerpoint/2010/main" val="2502153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9C4458E-CBAE-4D43-80E5-ADBBFD85AD95}"/>
              </a:ext>
            </a:extLst>
          </p:cNvPr>
          <p:cNvSpPr/>
          <p:nvPr/>
        </p:nvSpPr>
        <p:spPr>
          <a:xfrm>
            <a:off x="395888" y="914063"/>
            <a:ext cx="8352223" cy="54864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9728EB0-E381-4C6B-BAB7-6F2BC740F3A2}"/>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Food Distribution &amp; E-Commerce</a:t>
            </a:r>
          </a:p>
          <a:p>
            <a:r>
              <a:rPr lang="en-US" sz="1100" i="1" dirty="0">
                <a:solidFill>
                  <a:schemeClr val="bg1"/>
                </a:solidFill>
                <a:latin typeface="Times New Roman" panose="02020603050405020304" pitchFamily="18" charset="0"/>
                <a:cs typeface="Times New Roman" panose="02020603050405020304" pitchFamily="18" charset="0"/>
              </a:rPr>
              <a:t>Food Distribution, Food Retail and Food E-Commerce</a:t>
            </a:r>
          </a:p>
        </p:txBody>
      </p:sp>
      <p:sp>
        <p:nvSpPr>
          <p:cNvPr id="5" name="TextBox 4">
            <a:extLst>
              <a:ext uri="{FF2B5EF4-FFF2-40B4-BE49-F238E27FC236}">
                <a16:creationId xmlns:a16="http://schemas.microsoft.com/office/drawing/2014/main" id="{816130B5-0658-46BF-B408-B9FF82C07CDE}"/>
              </a:ext>
            </a:extLst>
          </p:cNvPr>
          <p:cNvSpPr txBox="1"/>
          <p:nvPr/>
        </p:nvSpPr>
        <p:spPr>
          <a:xfrm>
            <a:off x="537881" y="1068849"/>
            <a:ext cx="7129825" cy="492443"/>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Comparative Index Performance</a:t>
            </a:r>
          </a:p>
          <a:p>
            <a:r>
              <a:rPr lang="en-US" sz="1200" dirty="0">
                <a:latin typeface="Times New Roman" panose="02020603050405020304" pitchFamily="18" charset="0"/>
                <a:cs typeface="Times New Roman" panose="02020603050405020304" pitchFamily="18" charset="0"/>
              </a:rPr>
              <a:t>The MHH Food Distribution &amp; E-Commerce Index</a:t>
            </a:r>
            <a:r>
              <a:rPr lang="en-US" sz="1200" baseline="30000" dirty="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 decreased by 8.0% in September of 2022.</a:t>
            </a:r>
          </a:p>
        </p:txBody>
      </p:sp>
      <p:graphicFrame>
        <p:nvGraphicFramePr>
          <p:cNvPr id="8" name="Table 7">
            <a:extLst>
              <a:ext uri="{FF2B5EF4-FFF2-40B4-BE49-F238E27FC236}">
                <a16:creationId xmlns:a16="http://schemas.microsoft.com/office/drawing/2014/main" id="{DD6BAC1D-2540-411C-BBED-5272E14DDFF5}"/>
              </a:ext>
            </a:extLst>
          </p:cNvPr>
          <p:cNvGraphicFramePr>
            <a:graphicFrameLocks noGrp="1"/>
          </p:cNvGraphicFramePr>
          <p:nvPr>
            <p:extLst>
              <p:ext uri="{D42A27DB-BD31-4B8C-83A1-F6EECF244321}">
                <p14:modId xmlns:p14="http://schemas.microsoft.com/office/powerpoint/2010/main" val="864733843"/>
              </p:ext>
            </p:extLst>
          </p:nvPr>
        </p:nvGraphicFramePr>
        <p:xfrm>
          <a:off x="934313" y="4688302"/>
          <a:ext cx="7275371" cy="1474470"/>
        </p:xfrm>
        <a:graphic>
          <a:graphicData uri="http://schemas.openxmlformats.org/drawingml/2006/table">
            <a:tbl>
              <a:tblPr firstRow="1" firstCol="1" bandRow="1">
                <a:tableStyleId>{5C22544A-7EE6-4342-B048-85BDC9FD1C3A}</a:tableStyleId>
              </a:tblPr>
              <a:tblGrid>
                <a:gridCol w="4349217">
                  <a:extLst>
                    <a:ext uri="{9D8B030D-6E8A-4147-A177-3AD203B41FA5}">
                      <a16:colId xmlns:a16="http://schemas.microsoft.com/office/drawing/2014/main" val="424526639"/>
                    </a:ext>
                  </a:extLst>
                </a:gridCol>
                <a:gridCol w="397235">
                  <a:extLst>
                    <a:ext uri="{9D8B030D-6E8A-4147-A177-3AD203B41FA5}">
                      <a16:colId xmlns:a16="http://schemas.microsoft.com/office/drawing/2014/main" val="742285204"/>
                    </a:ext>
                  </a:extLst>
                </a:gridCol>
                <a:gridCol w="615496">
                  <a:extLst>
                    <a:ext uri="{9D8B030D-6E8A-4147-A177-3AD203B41FA5}">
                      <a16:colId xmlns:a16="http://schemas.microsoft.com/office/drawing/2014/main" val="2702718986"/>
                    </a:ext>
                  </a:extLst>
                </a:gridCol>
                <a:gridCol w="176992">
                  <a:extLst>
                    <a:ext uri="{9D8B030D-6E8A-4147-A177-3AD203B41FA5}">
                      <a16:colId xmlns:a16="http://schemas.microsoft.com/office/drawing/2014/main" val="3537755047"/>
                    </a:ext>
                  </a:extLst>
                </a:gridCol>
                <a:gridCol w="705711">
                  <a:extLst>
                    <a:ext uri="{9D8B030D-6E8A-4147-A177-3AD203B41FA5}">
                      <a16:colId xmlns:a16="http://schemas.microsoft.com/office/drawing/2014/main" val="3607651768"/>
                    </a:ext>
                  </a:extLst>
                </a:gridCol>
                <a:gridCol w="189160">
                  <a:extLst>
                    <a:ext uri="{9D8B030D-6E8A-4147-A177-3AD203B41FA5}">
                      <a16:colId xmlns:a16="http://schemas.microsoft.com/office/drawing/2014/main" val="2048157653"/>
                    </a:ext>
                  </a:extLst>
                </a:gridCol>
                <a:gridCol w="841560">
                  <a:extLst>
                    <a:ext uri="{9D8B030D-6E8A-4147-A177-3AD203B41FA5}">
                      <a16:colId xmlns:a16="http://schemas.microsoft.com/office/drawing/2014/main" val="2236715899"/>
                    </a:ext>
                  </a:extLst>
                </a:gridCol>
              </a:tblGrid>
              <a:tr h="210185">
                <a:tc>
                  <a:txBody>
                    <a:bodyPr/>
                    <a:lstStyle/>
                    <a:p>
                      <a:pPr marL="0" marR="0">
                        <a:lnSpc>
                          <a:spcPct val="115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Price Appreciation</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3-Year</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LTM</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1-Month</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289473"/>
                  </a:ext>
                </a:extLst>
              </a:tr>
              <a:tr h="239395">
                <a:tc>
                  <a:txBody>
                    <a:bodyPr/>
                    <a:lstStyle/>
                    <a:p>
                      <a:pPr marL="0" marR="0">
                        <a:lnSpc>
                          <a:spcPct val="115000"/>
                        </a:lnSpc>
                        <a:spcBef>
                          <a:spcPts val="0"/>
                        </a:spcBef>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MHH Food Distribution &amp; E-Commerce Index </a:t>
                      </a:r>
                      <a:r>
                        <a:rPr lang="en-US" sz="1100" b="0" baseline="30000" dirty="0">
                          <a:solidFill>
                            <a:schemeClr val="tx1"/>
                          </a:solidFill>
                          <a:effectLst/>
                          <a:latin typeface="Times New Roman" panose="02020603050405020304" pitchFamily="18" charset="0"/>
                          <a:cs typeface="Times New Roman" panose="02020603050405020304" pitchFamily="18" charset="0"/>
                        </a:rPr>
                        <a:t>(a)</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10.0%</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-16.9%</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1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effectLst/>
                          <a:latin typeface="Times New Roman" panose="02020603050405020304" pitchFamily="18" charset="0"/>
                          <a:ea typeface="SimSun" panose="02010600030101010101" pitchFamily="2" charset="-122"/>
                          <a:cs typeface="Times New Roman" panose="02020603050405020304" pitchFamily="18" charset="0"/>
                        </a:rPr>
                        <a:t>-8.0%</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170246"/>
                  </a:ext>
                </a:extLst>
              </a:tr>
              <a:tr h="239395">
                <a:tc>
                  <a:txBody>
                    <a:bodyPr/>
                    <a:lstStyle/>
                    <a:p>
                      <a:pPr marL="0" marR="0">
                        <a:lnSpc>
                          <a:spcPct val="115000"/>
                        </a:lnSpc>
                        <a:spcBef>
                          <a:spcPts val="0"/>
                        </a:spcBef>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NASDAQ</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32.2%</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-26.8%</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-10.3%</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772959"/>
                  </a:ext>
                </a:extLst>
              </a:tr>
              <a:tr h="239395">
                <a:tc>
                  <a:txBody>
                    <a:bodyPr/>
                    <a:lstStyle/>
                    <a:p>
                      <a:pPr marL="0" marR="0">
                        <a:lnSpc>
                          <a:spcPct val="115000"/>
                        </a:lnSpc>
                        <a:spcBef>
                          <a:spcPts val="0"/>
                        </a:spcBef>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S&amp;P 500</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20.5%</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-16.8%</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-9.6%</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4330090"/>
                  </a:ext>
                </a:extLst>
              </a:tr>
              <a:tr h="180340">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766508"/>
                  </a:ext>
                </a:extLst>
              </a:tr>
              <a:tr h="365760">
                <a:tc gridSpan="7">
                  <a:txBody>
                    <a:bodyPr/>
                    <a:lstStyle/>
                    <a:p>
                      <a:pPr marL="0" marR="0">
                        <a:lnSpc>
                          <a:spcPct val="115000"/>
                        </a:lnSpc>
                        <a:spcBef>
                          <a:spcPts val="0"/>
                        </a:spcBef>
                        <a:spcAft>
                          <a:spcPts val="0"/>
                        </a:spcAft>
                      </a:pPr>
                      <a:r>
                        <a:rPr lang="en-US" sz="900" b="0" dirty="0">
                          <a:solidFill>
                            <a:schemeClr val="tx1"/>
                          </a:solidFill>
                          <a:effectLst/>
                          <a:latin typeface="Times New Roman" panose="02020603050405020304" pitchFamily="18" charset="0"/>
                          <a:cs typeface="Times New Roman" panose="02020603050405020304" pitchFamily="18" charset="0"/>
                        </a:rPr>
                        <a:t>(a) Market cap weighted index assuming no dividend reinvestment.  Mufson Howe Hunter Distribution &amp; E-Commerce Index is</a:t>
                      </a:r>
                      <a:endParaRPr lang="en-US" sz="1100" b="0" dirty="0">
                        <a:solidFill>
                          <a:schemeClr val="tx1"/>
                        </a:solidFill>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900" b="0" dirty="0">
                          <a:solidFill>
                            <a:schemeClr val="tx1"/>
                          </a:solidFill>
                          <a:effectLst/>
                          <a:latin typeface="Times New Roman" panose="02020603050405020304" pitchFamily="18" charset="0"/>
                          <a:cs typeface="Times New Roman" panose="02020603050405020304" pitchFamily="18" charset="0"/>
                        </a:rPr>
                        <a:t>      comprised of all companies listed on the following pages.</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8476256"/>
                  </a:ext>
                </a:extLst>
              </a:tr>
            </a:tbl>
          </a:graphicData>
        </a:graphic>
      </p:graphicFrame>
      <p:sp>
        <p:nvSpPr>
          <p:cNvPr id="12" name="TextBox 11">
            <a:extLst>
              <a:ext uri="{FF2B5EF4-FFF2-40B4-BE49-F238E27FC236}">
                <a16:creationId xmlns:a16="http://schemas.microsoft.com/office/drawing/2014/main" id="{ACDE3873-6FD8-4990-8107-2E39F38D72A2}"/>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pic>
        <p:nvPicPr>
          <p:cNvPr id="6" name="Picture 5">
            <a:extLst>
              <a:ext uri="{FF2B5EF4-FFF2-40B4-BE49-F238E27FC236}">
                <a16:creationId xmlns:a16="http://schemas.microsoft.com/office/drawing/2014/main" id="{F2B7F6EF-61E5-4A10-A05A-7A2882A73EB0}"/>
              </a:ext>
            </a:extLst>
          </p:cNvPr>
          <p:cNvPicPr>
            <a:picLocks/>
          </p:cNvPicPr>
          <p:nvPr/>
        </p:nvPicPr>
        <p:blipFill>
          <a:blip r:embed="rId3"/>
          <a:stretch>
            <a:fillRect/>
          </a:stretch>
        </p:blipFill>
        <p:spPr>
          <a:xfrm>
            <a:off x="4926988" y="1725765"/>
            <a:ext cx="3282696" cy="2798064"/>
          </a:xfrm>
          <a:prstGeom prst="rect">
            <a:avLst/>
          </a:prstGeom>
        </p:spPr>
      </p:pic>
      <p:pic>
        <p:nvPicPr>
          <p:cNvPr id="2" name="Picture 1">
            <a:extLst>
              <a:ext uri="{FF2B5EF4-FFF2-40B4-BE49-F238E27FC236}">
                <a16:creationId xmlns:a16="http://schemas.microsoft.com/office/drawing/2014/main" id="{4ACBB61C-281A-4E57-B22F-60043F004636}"/>
              </a:ext>
            </a:extLst>
          </p:cNvPr>
          <p:cNvPicPr>
            <a:picLocks/>
          </p:cNvPicPr>
          <p:nvPr/>
        </p:nvPicPr>
        <p:blipFill>
          <a:blip r:embed="rId4"/>
          <a:stretch>
            <a:fillRect/>
          </a:stretch>
        </p:blipFill>
        <p:spPr>
          <a:xfrm>
            <a:off x="925173" y="1734909"/>
            <a:ext cx="3291840" cy="2779776"/>
          </a:xfrm>
          <a:prstGeom prst="rect">
            <a:avLst/>
          </a:prstGeom>
        </p:spPr>
      </p:pic>
    </p:spTree>
    <p:extLst>
      <p:ext uri="{BB962C8B-B14F-4D97-AF65-F5344CB8AC3E}">
        <p14:creationId xmlns:p14="http://schemas.microsoft.com/office/powerpoint/2010/main" val="4267292787"/>
      </p:ext>
    </p:extLst>
  </p:cSld>
  <p:clrMapOvr>
    <a:masterClrMapping/>
  </p:clrMapOvr>
  <p:extLst mod="1">
    <p:ext uri="{6950BFC3-D8DA-4A85-94F7-54DA5524770B}">
      <p188:commentRel xmlns="" xmlns:p188="http://schemas.microsoft.com/office/powerpoint/2018/8/main" r:id="rId5"/>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E4AABB7-CE65-490F-BFAA-62FC92D8B9DC}"/>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Valuation Metrics – Q3 2022</a:t>
            </a:r>
          </a:p>
          <a:p>
            <a:r>
              <a:rPr lang="en-US" sz="1100" i="1" dirty="0">
                <a:solidFill>
                  <a:schemeClr val="bg1"/>
                </a:solidFill>
                <a:latin typeface="Times New Roman" panose="02020603050405020304" pitchFamily="18" charset="0"/>
                <a:cs typeface="Times New Roman" panose="02020603050405020304" pitchFamily="18" charset="0"/>
              </a:rPr>
              <a:t>Food Distribution &amp; E-Commerce</a:t>
            </a:r>
          </a:p>
        </p:txBody>
      </p:sp>
      <p:sp>
        <p:nvSpPr>
          <p:cNvPr id="6" name="TextBox 5">
            <a:extLst>
              <a:ext uri="{FF2B5EF4-FFF2-40B4-BE49-F238E27FC236}">
                <a16:creationId xmlns:a16="http://schemas.microsoft.com/office/drawing/2014/main" id="{B4F7FE49-1A00-48C3-B17A-309144D3F3EF}"/>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pic>
        <p:nvPicPr>
          <p:cNvPr id="2" name="Picture 1">
            <a:extLst>
              <a:ext uri="{FF2B5EF4-FFF2-40B4-BE49-F238E27FC236}">
                <a16:creationId xmlns:a16="http://schemas.microsoft.com/office/drawing/2014/main" id="{F88C0256-333B-4DB5-A855-14FCD4036162}"/>
              </a:ext>
            </a:extLst>
          </p:cNvPr>
          <p:cNvPicPr>
            <a:picLocks/>
          </p:cNvPicPr>
          <p:nvPr/>
        </p:nvPicPr>
        <p:blipFill>
          <a:blip r:embed="rId3"/>
          <a:stretch>
            <a:fillRect/>
          </a:stretch>
        </p:blipFill>
        <p:spPr>
          <a:xfrm>
            <a:off x="594360" y="810806"/>
            <a:ext cx="7955280" cy="5559552"/>
          </a:xfrm>
          <a:prstGeom prst="rect">
            <a:avLst/>
          </a:prstGeom>
        </p:spPr>
      </p:pic>
    </p:spTree>
    <p:extLst>
      <p:ext uri="{BB962C8B-B14F-4D97-AF65-F5344CB8AC3E}">
        <p14:creationId xmlns:p14="http://schemas.microsoft.com/office/powerpoint/2010/main" val="3424017594"/>
      </p:ext>
    </p:extLst>
  </p:cSld>
  <p:clrMapOvr>
    <a:masterClrMapping/>
  </p:clrMapOvr>
  <p:extLst mod="1">
    <p:ext uri="{6950BFC3-D8DA-4A85-94F7-54DA5524770B}">
      <p188:commentRel xmlns=""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AEAF14-0E80-4643-8148-F46768E2D4D4}"/>
              </a:ext>
            </a:extLst>
          </p:cNvPr>
          <p:cNvSpPr txBox="1"/>
          <p:nvPr/>
        </p:nvSpPr>
        <p:spPr>
          <a:xfrm>
            <a:off x="1246094" y="1244173"/>
            <a:ext cx="6651812" cy="276999"/>
          </a:xfrm>
          <a:prstGeom prst="rect">
            <a:avLst/>
          </a:prstGeom>
          <a:solidFill>
            <a:srgbClr val="063B53"/>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Food Retail</a:t>
            </a:r>
          </a:p>
        </p:txBody>
      </p:sp>
      <p:sp>
        <p:nvSpPr>
          <p:cNvPr id="5" name="TextBox 4">
            <a:extLst>
              <a:ext uri="{FF2B5EF4-FFF2-40B4-BE49-F238E27FC236}">
                <a16:creationId xmlns:a16="http://schemas.microsoft.com/office/drawing/2014/main" id="{C011D73E-B041-487A-8889-9F270A7B2E7B}"/>
              </a:ext>
            </a:extLst>
          </p:cNvPr>
          <p:cNvSpPr txBox="1"/>
          <p:nvPr/>
        </p:nvSpPr>
        <p:spPr>
          <a:xfrm>
            <a:off x="1246094" y="3889908"/>
            <a:ext cx="6651812" cy="276999"/>
          </a:xfrm>
          <a:prstGeom prst="rect">
            <a:avLst/>
          </a:prstGeom>
          <a:solidFill>
            <a:srgbClr val="063B53"/>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Food Distribution</a:t>
            </a:r>
          </a:p>
        </p:txBody>
      </p:sp>
      <p:sp>
        <p:nvSpPr>
          <p:cNvPr id="8" name="TextBox 7">
            <a:extLst>
              <a:ext uri="{FF2B5EF4-FFF2-40B4-BE49-F238E27FC236}">
                <a16:creationId xmlns:a16="http://schemas.microsoft.com/office/drawing/2014/main" id="{A7FCE72D-54AC-4AE3-AD2E-4CA62843C8BC}"/>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Historical Enterprise Value-to-LTM EBITDA Multiples</a:t>
            </a:r>
          </a:p>
          <a:p>
            <a:r>
              <a:rPr lang="en-US" sz="1100" i="1" dirty="0">
                <a:solidFill>
                  <a:schemeClr val="bg1"/>
                </a:solidFill>
                <a:latin typeface="Times New Roman" panose="02020603050405020304" pitchFamily="18" charset="0"/>
                <a:cs typeface="Times New Roman" panose="02020603050405020304" pitchFamily="18" charset="0"/>
              </a:rPr>
              <a:t>Food Distribution &amp; E-Commerce</a:t>
            </a:r>
          </a:p>
        </p:txBody>
      </p:sp>
      <p:sp>
        <p:nvSpPr>
          <p:cNvPr id="12" name="TextBox 11">
            <a:extLst>
              <a:ext uri="{FF2B5EF4-FFF2-40B4-BE49-F238E27FC236}">
                <a16:creationId xmlns:a16="http://schemas.microsoft.com/office/drawing/2014/main" id="{655B5E49-552D-45DC-AEF9-3E3091EC66B0}"/>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pic>
        <p:nvPicPr>
          <p:cNvPr id="6" name="Picture 5">
            <a:extLst>
              <a:ext uri="{FF2B5EF4-FFF2-40B4-BE49-F238E27FC236}">
                <a16:creationId xmlns:a16="http://schemas.microsoft.com/office/drawing/2014/main" id="{8FAB8D1C-4671-479A-B312-2A233106FFBC}"/>
              </a:ext>
            </a:extLst>
          </p:cNvPr>
          <p:cNvPicPr>
            <a:picLocks noChangeAspect="1"/>
          </p:cNvPicPr>
          <p:nvPr/>
        </p:nvPicPr>
        <p:blipFill>
          <a:blip r:embed="rId2"/>
          <a:stretch>
            <a:fillRect/>
          </a:stretch>
        </p:blipFill>
        <p:spPr>
          <a:xfrm>
            <a:off x="1248495" y="1521172"/>
            <a:ext cx="6747425" cy="2131213"/>
          </a:xfrm>
          <a:prstGeom prst="rect">
            <a:avLst/>
          </a:prstGeom>
        </p:spPr>
      </p:pic>
      <p:pic>
        <p:nvPicPr>
          <p:cNvPr id="2" name="Picture 1">
            <a:extLst>
              <a:ext uri="{FF2B5EF4-FFF2-40B4-BE49-F238E27FC236}">
                <a16:creationId xmlns:a16="http://schemas.microsoft.com/office/drawing/2014/main" id="{5A8FCA76-7C94-4D7A-9953-E6EF1CEB5834}"/>
              </a:ext>
            </a:extLst>
          </p:cNvPr>
          <p:cNvPicPr>
            <a:picLocks/>
          </p:cNvPicPr>
          <p:nvPr/>
        </p:nvPicPr>
        <p:blipFill>
          <a:blip r:embed="rId3"/>
          <a:stretch>
            <a:fillRect/>
          </a:stretch>
        </p:blipFill>
        <p:spPr>
          <a:xfrm>
            <a:off x="1246094" y="4166907"/>
            <a:ext cx="6748272" cy="2130552"/>
          </a:xfrm>
          <a:prstGeom prst="rect">
            <a:avLst/>
          </a:prstGeom>
        </p:spPr>
      </p:pic>
    </p:spTree>
    <p:extLst>
      <p:ext uri="{BB962C8B-B14F-4D97-AF65-F5344CB8AC3E}">
        <p14:creationId xmlns:p14="http://schemas.microsoft.com/office/powerpoint/2010/main" val="361642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3979B-9590-4BAB-B878-DC5E8776F4BE}"/>
              </a:ext>
            </a:extLst>
          </p:cNvPr>
          <p:cNvSpPr txBox="1"/>
          <p:nvPr/>
        </p:nvSpPr>
        <p:spPr>
          <a:xfrm>
            <a:off x="1246094" y="1244173"/>
            <a:ext cx="6651812" cy="276999"/>
          </a:xfrm>
          <a:prstGeom prst="rect">
            <a:avLst/>
          </a:prstGeom>
          <a:solidFill>
            <a:srgbClr val="063B53"/>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Food E-Commerce (EV/REV) </a:t>
            </a:r>
            <a:r>
              <a:rPr lang="en-US" sz="1200" baseline="30000" dirty="0">
                <a:solidFill>
                  <a:schemeClr val="bg1"/>
                </a:solidFill>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18B862AE-8BD0-43BD-99AA-9192416F7AA8}"/>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Historical Enterprise Value-to-LTM Revenue Multiple</a:t>
            </a:r>
          </a:p>
          <a:p>
            <a:r>
              <a:rPr lang="en-US" sz="1100" i="1" dirty="0">
                <a:solidFill>
                  <a:schemeClr val="bg1"/>
                </a:solidFill>
                <a:latin typeface="Times New Roman" panose="02020603050405020304" pitchFamily="18" charset="0"/>
                <a:cs typeface="Times New Roman" panose="02020603050405020304" pitchFamily="18" charset="0"/>
              </a:rPr>
              <a:t>Food Distribution &amp; E-Commerce</a:t>
            </a:r>
          </a:p>
        </p:txBody>
      </p:sp>
      <p:sp>
        <p:nvSpPr>
          <p:cNvPr id="6" name="TextBox 5">
            <a:extLst>
              <a:ext uri="{FF2B5EF4-FFF2-40B4-BE49-F238E27FC236}">
                <a16:creationId xmlns:a16="http://schemas.microsoft.com/office/drawing/2014/main" id="{9AC46722-CD4D-43C6-8CA8-1EA4B6AE1279}"/>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sp>
        <p:nvSpPr>
          <p:cNvPr id="5" name="TextBox 4">
            <a:extLst>
              <a:ext uri="{FF2B5EF4-FFF2-40B4-BE49-F238E27FC236}">
                <a16:creationId xmlns:a16="http://schemas.microsoft.com/office/drawing/2014/main" id="{F3A5953C-469A-47FB-B8C7-CD8134778791}"/>
              </a:ext>
            </a:extLst>
          </p:cNvPr>
          <p:cNvSpPr txBox="1"/>
          <p:nvPr/>
        </p:nvSpPr>
        <p:spPr>
          <a:xfrm>
            <a:off x="1246094" y="3637280"/>
            <a:ext cx="5293360" cy="530915"/>
          </a:xfrm>
          <a:prstGeom prst="rect">
            <a:avLst/>
          </a:prstGeom>
          <a:noFill/>
        </p:spPr>
        <p:txBody>
          <a:bodyPr wrap="square" rtlCol="0">
            <a:spAutoFit/>
          </a:bodyPr>
          <a:lstStyle/>
          <a:p>
            <a:r>
              <a:rPr lang="en-US" sz="1000" i="1" baseline="30000" dirty="0"/>
              <a:t>(1) </a:t>
            </a:r>
            <a:r>
              <a:rPr lang="en-US" sz="1000" i="1" cap="small" dirty="0"/>
              <a:t>EV/EBITDA </a:t>
            </a:r>
            <a:r>
              <a:rPr lang="en-US" sz="1000" i="1" dirty="0"/>
              <a:t>not applicable for E-Commerce</a:t>
            </a:r>
          </a:p>
          <a:p>
            <a:endParaRPr lang="en-US" dirty="0"/>
          </a:p>
        </p:txBody>
      </p:sp>
      <p:pic>
        <p:nvPicPr>
          <p:cNvPr id="4" name="Picture 3">
            <a:extLst>
              <a:ext uri="{FF2B5EF4-FFF2-40B4-BE49-F238E27FC236}">
                <a16:creationId xmlns:a16="http://schemas.microsoft.com/office/drawing/2014/main" id="{89AF13A9-845A-44D5-937E-206649303C07}"/>
              </a:ext>
            </a:extLst>
          </p:cNvPr>
          <p:cNvPicPr>
            <a:picLocks/>
          </p:cNvPicPr>
          <p:nvPr/>
        </p:nvPicPr>
        <p:blipFill>
          <a:blip r:embed="rId2"/>
          <a:stretch>
            <a:fillRect/>
          </a:stretch>
        </p:blipFill>
        <p:spPr>
          <a:xfrm>
            <a:off x="1246094" y="1460030"/>
            <a:ext cx="6748272" cy="2130552"/>
          </a:xfrm>
          <a:prstGeom prst="rect">
            <a:avLst/>
          </a:prstGeom>
        </p:spPr>
      </p:pic>
    </p:spTree>
    <p:extLst>
      <p:ext uri="{BB962C8B-B14F-4D97-AF65-F5344CB8AC3E}">
        <p14:creationId xmlns:p14="http://schemas.microsoft.com/office/powerpoint/2010/main" val="3177033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DD0FC-528D-4635-AA65-24C5F66857EA}"/>
              </a:ext>
            </a:extLst>
          </p:cNvPr>
          <p:cNvSpPr txBox="1"/>
          <p:nvPr/>
        </p:nvSpPr>
        <p:spPr>
          <a:xfrm>
            <a:off x="352506" y="110015"/>
            <a:ext cx="7315200" cy="5386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Selected M&amp;A Transactions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Food Distribution &amp; E-Commerce</a:t>
            </a:r>
          </a:p>
        </p:txBody>
      </p:sp>
      <p:graphicFrame>
        <p:nvGraphicFramePr>
          <p:cNvPr id="4" name="Table 3">
            <a:extLst>
              <a:ext uri="{FF2B5EF4-FFF2-40B4-BE49-F238E27FC236}">
                <a16:creationId xmlns:a16="http://schemas.microsoft.com/office/drawing/2014/main" id="{6F67C9E5-4382-4AD8-BE69-6BA7B36BE557}"/>
              </a:ext>
            </a:extLst>
          </p:cNvPr>
          <p:cNvGraphicFramePr>
            <a:graphicFrameLocks noGrp="1"/>
          </p:cNvGraphicFramePr>
          <p:nvPr>
            <p:extLst>
              <p:ext uri="{D42A27DB-BD31-4B8C-83A1-F6EECF244321}">
                <p14:modId xmlns:p14="http://schemas.microsoft.com/office/powerpoint/2010/main" val="1199304040"/>
              </p:ext>
            </p:extLst>
          </p:nvPr>
        </p:nvGraphicFramePr>
        <p:xfrm>
          <a:off x="178034" y="848474"/>
          <a:ext cx="8787932" cy="2473381"/>
        </p:xfrm>
        <a:graphic>
          <a:graphicData uri="http://schemas.openxmlformats.org/drawingml/2006/table">
            <a:tbl>
              <a:tblPr firstRow="1" firstCol="1" bandRow="1">
                <a:tableStyleId>{5C22544A-7EE6-4342-B048-85BDC9FD1C3A}</a:tableStyleId>
              </a:tblPr>
              <a:tblGrid>
                <a:gridCol w="942306">
                  <a:extLst>
                    <a:ext uri="{9D8B030D-6E8A-4147-A177-3AD203B41FA5}">
                      <a16:colId xmlns:a16="http://schemas.microsoft.com/office/drawing/2014/main" val="4154786525"/>
                    </a:ext>
                  </a:extLst>
                </a:gridCol>
                <a:gridCol w="2084218">
                  <a:extLst>
                    <a:ext uri="{9D8B030D-6E8A-4147-A177-3AD203B41FA5}">
                      <a16:colId xmlns:a16="http://schemas.microsoft.com/office/drawing/2014/main" val="2353521192"/>
                    </a:ext>
                  </a:extLst>
                </a:gridCol>
                <a:gridCol w="2937526">
                  <a:extLst>
                    <a:ext uri="{9D8B030D-6E8A-4147-A177-3AD203B41FA5}">
                      <a16:colId xmlns:a16="http://schemas.microsoft.com/office/drawing/2014/main" val="1423664972"/>
                    </a:ext>
                  </a:extLst>
                </a:gridCol>
                <a:gridCol w="2106706">
                  <a:extLst>
                    <a:ext uri="{9D8B030D-6E8A-4147-A177-3AD203B41FA5}">
                      <a16:colId xmlns:a16="http://schemas.microsoft.com/office/drawing/2014/main" val="443335506"/>
                    </a:ext>
                  </a:extLst>
                </a:gridCol>
                <a:gridCol w="717176">
                  <a:extLst>
                    <a:ext uri="{9D8B030D-6E8A-4147-A177-3AD203B41FA5}">
                      <a16:colId xmlns:a16="http://schemas.microsoft.com/office/drawing/2014/main" val="550537946"/>
                    </a:ext>
                  </a:extLst>
                </a:gridCol>
              </a:tblGrid>
              <a:tr h="271489">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Announced</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Target</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Target Description</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Acquirer</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algn="ctr"/>
                      <a:r>
                        <a:rPr lang="en-US" sz="1000" dirty="0">
                          <a:effectLst/>
                          <a:latin typeface="Times New Roman" panose="02020603050405020304" pitchFamily="18" charset="0"/>
                          <a:cs typeface="Times New Roman" panose="02020603050405020304" pitchFamily="18" charset="0"/>
                        </a:rPr>
                        <a:t>Value</a:t>
                      </a:r>
                      <a:endParaRPr lang="en-US" sz="1000" dirty="0">
                        <a:latin typeface="Times New Roman" panose="02020603050405020304" pitchFamily="18" charset="0"/>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extLst>
                  <a:ext uri="{0D108BD9-81ED-4DB2-BD59-A6C34878D82A}">
                    <a16:rowId xmlns:a16="http://schemas.microsoft.com/office/drawing/2014/main" val="2934796760"/>
                  </a:ext>
                </a:extLst>
              </a:tr>
              <a:tr h="373790">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 18</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Delivery Drivers Inc.</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Operates as a third-party administrator and connects businesses with independent contractors for last-mile deliveries and also provides human resources and driver management solutions..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Walmart Inc.</a:t>
                      </a:r>
                    </a:p>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(NYSE:WMT)</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8274252"/>
                  </a:ext>
                </a:extLst>
              </a:tr>
              <a:tr h="365760">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 05</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defTabSz="914400" rtl="0" eaLnBrk="1" latinLnBrk="0" hangingPunct="1">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Volt Systems LLC.</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defTabSz="914400" rtl="0" eaLnBrk="1" latinLnBrk="0" hangingPunct="1">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Offers consulting services. The Company provides training and certification, badging, and vendor tracking services.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Walmart Inc.</a:t>
                      </a:r>
                    </a:p>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(NYSE:WMT)</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882582678"/>
                  </a:ext>
                </a:extLst>
              </a:tr>
              <a:tr h="365760">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Jul 04</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Glovoapp23, S.L.</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Designs and develops </a:t>
                      </a:r>
                      <a:r>
                        <a:rPr lang="en-US" sz="1000" kern="12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Glovo</a:t>
                      </a: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 mobile application that offers to buy, pick up, and deliver food for restaurants and shops, e-commerce sites, and offices. </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pPr>
                      <a:r>
                        <a:rPr lang="pt-BR"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Delivery Hero SE</a:t>
                      </a:r>
                    </a:p>
                    <a:p>
                      <a:pPr marL="91440" marR="0" algn="l">
                        <a:lnSpc>
                          <a:spcPct val="115000"/>
                        </a:lnSpc>
                        <a:spcBef>
                          <a:spcPts val="0"/>
                        </a:spcBef>
                        <a:spcAft>
                          <a:spcPts val="0"/>
                        </a:spcAft>
                      </a:pPr>
                      <a:r>
                        <a:rPr lang="pt-BR"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(XTRA:DHER)</a:t>
                      </a:r>
                      <a:endPar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03051558"/>
                  </a:ext>
                </a:extLst>
              </a:tr>
              <a:tr h="123077">
                <a:tc gridSpan="5">
                  <a:txBody>
                    <a:bodyPr/>
                    <a:lstStyle/>
                    <a:p>
                      <a:pPr marL="0" marR="0" algn="l">
                        <a:lnSpc>
                          <a:spcPct val="115000"/>
                        </a:lnSpc>
                        <a:spcBef>
                          <a:spcPts val="0"/>
                        </a:spcBef>
                        <a:spcAft>
                          <a:spcPts val="0"/>
                        </a:spcAft>
                      </a:pPr>
                      <a:endParaRPr lang="en-US" sz="1000" i="1" dirty="0">
                        <a:solidFill>
                          <a:schemeClr val="tx1"/>
                        </a:solidFill>
                        <a:effectLst/>
                        <a:latin typeface="Times New Roman" panose="02020603050405020304" pitchFamily="18" charset="0"/>
                        <a:cs typeface="Times New Roman" panose="02020603050405020304" pitchFamily="18" charset="0"/>
                      </a:endParaRPr>
                    </a:p>
                    <a:p>
                      <a:pPr marL="0" marR="0" algn="l">
                        <a:lnSpc>
                          <a:spcPct val="115000"/>
                        </a:lnSpc>
                        <a:spcBef>
                          <a:spcPts val="0"/>
                        </a:spcBef>
                        <a:spcAft>
                          <a:spcPts val="0"/>
                        </a:spcAft>
                      </a:pPr>
                      <a:r>
                        <a:rPr lang="en-US" sz="1000" i="1" dirty="0">
                          <a:solidFill>
                            <a:schemeClr val="tx1"/>
                          </a:solidFill>
                          <a:effectLst/>
                          <a:latin typeface="Times New Roman" panose="02020603050405020304" pitchFamily="18" charset="0"/>
                          <a:cs typeface="Times New Roman" panose="02020603050405020304" pitchFamily="18" charset="0"/>
                        </a:rPr>
                        <a:t>ND – Not disclosed.  Transaction values in millions.</a:t>
                      </a:r>
                      <a:endParaRPr lang="en-US" sz="1000" i="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617174"/>
                  </a:ext>
                </a:extLst>
              </a:tr>
            </a:tbl>
          </a:graphicData>
        </a:graphic>
      </p:graphicFrame>
      <p:sp>
        <p:nvSpPr>
          <p:cNvPr id="7" name="TextBox 6">
            <a:extLst>
              <a:ext uri="{FF2B5EF4-FFF2-40B4-BE49-F238E27FC236}">
                <a16:creationId xmlns:a16="http://schemas.microsoft.com/office/drawing/2014/main" id="{C9FF9700-7699-43EA-8A1A-A959D94C2CF3}"/>
              </a:ext>
            </a:extLst>
          </p:cNvPr>
          <p:cNvSpPr txBox="1"/>
          <p:nvPr/>
        </p:nvSpPr>
        <p:spPr>
          <a:xfrm>
            <a:off x="352506" y="6532541"/>
            <a:ext cx="2707341"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1" u="none" strike="noStrike" kern="1200" cap="none" spc="0" normalizeH="0" baseline="0" noProof="0" dirty="0">
                <a:ln>
                  <a:noFill/>
                </a:ln>
                <a:solidFill>
                  <a:srgbClr val="5C5C5C"/>
                </a:solidFill>
                <a:effectLst/>
                <a:uLnTx/>
                <a:uFillTx/>
                <a:latin typeface="Times New Roman" panose="02020603050405020304" pitchFamily="18" charset="0"/>
                <a:ea typeface="+mn-ea"/>
                <a:cs typeface="Times New Roman" panose="02020603050405020304" pitchFamily="18" charset="0"/>
              </a:rPr>
              <a:t>Source: S&amp;P Capital IQ</a:t>
            </a:r>
          </a:p>
        </p:txBody>
      </p:sp>
    </p:spTree>
    <p:extLst>
      <p:ext uri="{BB962C8B-B14F-4D97-AF65-F5344CB8AC3E}">
        <p14:creationId xmlns:p14="http://schemas.microsoft.com/office/powerpoint/2010/main" val="208524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DD0FC-528D-4635-AA65-24C5F66857EA}"/>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News</a:t>
            </a:r>
          </a:p>
          <a:p>
            <a:r>
              <a:rPr lang="en-US" sz="1100" i="1" dirty="0">
                <a:solidFill>
                  <a:schemeClr val="bg1"/>
                </a:solidFill>
                <a:latin typeface="Times New Roman" panose="02020603050405020304" pitchFamily="18" charset="0"/>
                <a:cs typeface="Times New Roman" panose="02020603050405020304" pitchFamily="18" charset="0"/>
              </a:rPr>
              <a:t>Food Distribution &amp; E-Commerce</a:t>
            </a:r>
          </a:p>
        </p:txBody>
      </p:sp>
      <p:graphicFrame>
        <p:nvGraphicFramePr>
          <p:cNvPr id="3" name="Table 2">
            <a:extLst>
              <a:ext uri="{FF2B5EF4-FFF2-40B4-BE49-F238E27FC236}">
                <a16:creationId xmlns:a16="http://schemas.microsoft.com/office/drawing/2014/main" id="{D3A24179-EDA1-4EE1-AEA7-3BB40D153168}"/>
              </a:ext>
            </a:extLst>
          </p:cNvPr>
          <p:cNvGraphicFramePr>
            <a:graphicFrameLocks noGrp="1"/>
          </p:cNvGraphicFramePr>
          <p:nvPr>
            <p:extLst>
              <p:ext uri="{D42A27DB-BD31-4B8C-83A1-F6EECF244321}">
                <p14:modId xmlns:p14="http://schemas.microsoft.com/office/powerpoint/2010/main" val="2207580092"/>
              </p:ext>
            </p:extLst>
          </p:nvPr>
        </p:nvGraphicFramePr>
        <p:xfrm>
          <a:off x="312751" y="730968"/>
          <a:ext cx="8229600" cy="5717540"/>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3222870949"/>
                    </a:ext>
                  </a:extLst>
                </a:gridCol>
              </a:tblGrid>
              <a:tr h="5433336">
                <a:tc>
                  <a:txBody>
                    <a:bodyPr/>
                    <a:lstStyle/>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Blue Apron Holdings, Inc. (APRN)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($23.1) million for fiscal year 2022 as compared to ($18.6) million for the prior year period. Earnings per share were ($0.68) versus ($0.98) for the prior year period. Revenues for the quarter increased to $124.2 million from $124.0 million for the same period in fiscal year 2021.</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Carrefour SA (ENXTPA:CA)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$133.3 million for fiscal year 2022 as compared to $160.7 million for the prior year period. Earnings per share were $0.18 versus $0.20 for the prior year period. Revenues for the quarter increased to $20,761.6 million from $20,755.3 million for the same period in fiscal year 2021.</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Costco Wholesale Corporation (COST)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net income of $5,844.0 million for fiscal year 2022 as compared to $5,007.0 million for the prior year. Earnings per share were $13.14 versus $11.27 for the prior year. Revenues for the year increased to $226,954.0 million from $195,929.0 million for fiscal year 2021.</a:t>
                      </a:r>
                    </a:p>
                    <a:p>
                      <a:pPr marL="0" marR="0" lvl="0" indent="0" algn="l" defTabSz="914400" rtl="0" eaLnBrk="1" fontAlgn="auto" latinLnBrk="0" hangingPunct="1">
                        <a:lnSpc>
                          <a:spcPct val="120000"/>
                        </a:lnSpc>
                        <a:spcBef>
                          <a:spcPts val="0"/>
                        </a:spcBef>
                        <a:spcAft>
                          <a:spcPts val="1000"/>
                        </a:spcAft>
                        <a:buClrTx/>
                        <a:buSzTx/>
                        <a:buFontTx/>
                        <a:buNone/>
                        <a:tabLst/>
                        <a:defRPr/>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DoorDash, Inc. (DASH)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($263.0) million for fiscal year 2022 as compared to ($102.0) million for the prior year period. Earnings per share were ($0.72) versus ($0.30) for the prior year period. Revenues for the quarter increased to $1,608.0 million from $1,236.0 million for the same period in fiscal year 2021.</a:t>
                      </a:r>
                    </a:p>
                    <a:p>
                      <a:pPr marL="0" marR="0" algn="l">
                        <a:lnSpc>
                          <a:spcPct val="120000"/>
                        </a:lnSpc>
                        <a:spcBef>
                          <a:spcPts val="0"/>
                        </a:spcBef>
                        <a:spcAft>
                          <a:spcPts val="1000"/>
                        </a:spcAft>
                      </a:pPr>
                      <a:r>
                        <a:rPr lang="en-US" sz="1000" b="1" kern="1200" dirty="0">
                          <a:solidFill>
                            <a:schemeClr val="tx1"/>
                          </a:solidFill>
                          <a:effectLst/>
                          <a:latin typeface="Times New Roman" panose="02020603050405020304" pitchFamily="18" charset="0"/>
                          <a:ea typeface="+mn-ea"/>
                          <a:cs typeface="Times New Roman" panose="02020603050405020304" pitchFamily="18" charset="0"/>
                        </a:rPr>
                        <a:t>HelloFresh SE (XTRA:HFG) </a:t>
                      </a:r>
                      <a:r>
                        <a:rPr lang="en-US" sz="1000" b="0" kern="1200" dirty="0">
                          <a:solidFill>
                            <a:schemeClr val="tx1"/>
                          </a:solidFill>
                          <a:effectLst/>
                          <a:latin typeface="Times New Roman" panose="02020603050405020304" pitchFamily="18" charset="0"/>
                          <a:ea typeface="+mn-ea"/>
                          <a:cs typeface="Times New Roman" panose="02020603050405020304" pitchFamily="18" charset="0"/>
                        </a:rPr>
                        <a:t>reported second quarter net income of $65.8 million for fiscal year 2022 as compared to $99.2 million for the prior year period. Earnings per share were $0.37 versus $0.55 for the prior year period. Revenues for the quarter increased to $2,045.9 million from $1,843.7 million for the same period in fiscal year 2021.</a:t>
                      </a:r>
                    </a:p>
                    <a:p>
                      <a:pPr marL="0" marR="0" lvl="0" indent="0" algn="l" defTabSz="914400" rtl="0" eaLnBrk="1" fontAlgn="auto" latinLnBrk="0" hangingPunct="1">
                        <a:lnSpc>
                          <a:spcPct val="120000"/>
                        </a:lnSpc>
                        <a:spcBef>
                          <a:spcPts val="0"/>
                        </a:spcBef>
                        <a:spcAft>
                          <a:spcPts val="1000"/>
                        </a:spcAft>
                        <a:buClrTx/>
                        <a:buSzTx/>
                        <a:buFontTx/>
                        <a:buNone/>
                        <a:tabLst/>
                        <a:defRPr/>
                      </a:pPr>
                      <a:r>
                        <a:rPr lang="en-US" sz="1000" b="1" kern="1200" dirty="0">
                          <a:solidFill>
                            <a:schemeClr val="tx1"/>
                          </a:solidFill>
                          <a:effectLst/>
                          <a:latin typeface="Times New Roman" panose="02020603050405020304" pitchFamily="18" charset="0"/>
                          <a:ea typeface="+mn-ea"/>
                          <a:cs typeface="Times New Roman" panose="02020603050405020304" pitchFamily="18" charset="0"/>
                        </a:rPr>
                        <a:t>Just Eat Takeaway.com N.V. (ENXTAM: TKWY)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($1,817.4) million for fiscal year 2022 as compared to ($288.1) million for the prior year period. Earnings per share were ($8.54) versus ($1.85) for the prior year period. Revenues for the quarter increased to $1,453.6 million from $1,048.1 million for the same period in fiscal year 2021.</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Koninklijke Ahold Delhaize N.V. (ENXTAM: AD)</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 reported second quarter net income of $627.2 million for fiscal year 2023 as compared to $639.5 million for the prior year period. Earnings per share were $0.62 versus $0.62 for the prior year period. Revenues for the quarter increased to $22,306.0 million from $22,080.8 million for the same period in fiscal year 2022.</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Ocado Group plc (LSE: OCDO)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($134.0) million for fiscal year 2022 as compared to ($58.2) million for the prior year period. Earnings per share were ($0.18) versus ($0.08) for the prior year period. Revenues for the quarter decreased to $796.3 million from $936.0 million for the same period in fiscal year 2021.</a:t>
                      </a: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7710940"/>
                  </a:ext>
                </a:extLst>
              </a:tr>
              <a:tr h="284204">
                <a:tc>
                  <a:txBody>
                    <a:bodyPr/>
                    <a:lstStyle/>
                    <a:p>
                      <a:pPr marL="0" marR="146050">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Note: All per share results are reported on a fully-diluted basis.</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89811962"/>
                  </a:ext>
                </a:extLst>
              </a:tr>
            </a:tbl>
          </a:graphicData>
        </a:graphic>
      </p:graphicFrame>
      <p:cxnSp>
        <p:nvCxnSpPr>
          <p:cNvPr id="7" name="Straight Connector 6">
            <a:extLst>
              <a:ext uri="{FF2B5EF4-FFF2-40B4-BE49-F238E27FC236}">
                <a16:creationId xmlns:a16="http://schemas.microsoft.com/office/drawing/2014/main" id="{6FD71DAA-E610-4C7C-B63A-28A0D723AEE0}"/>
              </a:ext>
            </a:extLst>
          </p:cNvPr>
          <p:cNvCxnSpPr/>
          <p:nvPr/>
        </p:nvCxnSpPr>
        <p:spPr>
          <a:xfrm>
            <a:off x="352506" y="1405189"/>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099CE6-8754-4032-A0E0-3C403C44B433}"/>
              </a:ext>
            </a:extLst>
          </p:cNvPr>
          <p:cNvCxnSpPr/>
          <p:nvPr/>
        </p:nvCxnSpPr>
        <p:spPr>
          <a:xfrm>
            <a:off x="352506" y="2077898"/>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EA1CE3-B9C6-4427-81CD-7379CEF589E7}"/>
              </a:ext>
            </a:extLst>
          </p:cNvPr>
          <p:cNvCxnSpPr/>
          <p:nvPr/>
        </p:nvCxnSpPr>
        <p:spPr>
          <a:xfrm>
            <a:off x="352506" y="2740206"/>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DDEFEE-49CE-4FFE-8E50-FA56584D3337}"/>
              </a:ext>
            </a:extLst>
          </p:cNvPr>
          <p:cNvCxnSpPr/>
          <p:nvPr/>
        </p:nvCxnSpPr>
        <p:spPr>
          <a:xfrm>
            <a:off x="352506" y="3437748"/>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E406AE-634A-42EE-BFEA-443EBBD7C250}"/>
              </a:ext>
            </a:extLst>
          </p:cNvPr>
          <p:cNvCxnSpPr/>
          <p:nvPr/>
        </p:nvCxnSpPr>
        <p:spPr>
          <a:xfrm>
            <a:off x="352506" y="4793727"/>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FED7CC-A702-4A82-A712-202FC7312F62}"/>
              </a:ext>
            </a:extLst>
          </p:cNvPr>
          <p:cNvCxnSpPr/>
          <p:nvPr/>
        </p:nvCxnSpPr>
        <p:spPr>
          <a:xfrm>
            <a:off x="352506" y="4100239"/>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DA347E-FF4D-4C33-B379-B1638FAABFB4}"/>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cxnSp>
        <p:nvCxnSpPr>
          <p:cNvPr id="13" name="Straight Connector 12">
            <a:extLst>
              <a:ext uri="{FF2B5EF4-FFF2-40B4-BE49-F238E27FC236}">
                <a16:creationId xmlns:a16="http://schemas.microsoft.com/office/drawing/2014/main" id="{3393EAB4-4407-42EC-B9F9-14AA33AAB5BA}"/>
              </a:ext>
            </a:extLst>
          </p:cNvPr>
          <p:cNvCxnSpPr/>
          <p:nvPr/>
        </p:nvCxnSpPr>
        <p:spPr>
          <a:xfrm>
            <a:off x="352506" y="5460197"/>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664090"/>
      </p:ext>
    </p:extLst>
  </p:cSld>
  <p:clrMapOvr>
    <a:masterClrMapping/>
  </p:clrMapOvr>
  <p:extLst mod="1">
    <p:ext uri="{6950BFC3-D8DA-4A85-94F7-54DA5524770B}">
      <p188:commentRel xmlns=""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DD0FC-528D-4635-AA65-24C5F66857EA}"/>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News</a:t>
            </a:r>
          </a:p>
          <a:p>
            <a:r>
              <a:rPr lang="en-US" sz="1100" i="1" dirty="0">
                <a:solidFill>
                  <a:schemeClr val="bg1"/>
                </a:solidFill>
                <a:latin typeface="Times New Roman" panose="02020603050405020304" pitchFamily="18" charset="0"/>
                <a:cs typeface="Times New Roman" panose="02020603050405020304" pitchFamily="18" charset="0"/>
              </a:rPr>
              <a:t>Food Distribution &amp; E-Commerce</a:t>
            </a:r>
          </a:p>
        </p:txBody>
      </p:sp>
      <p:graphicFrame>
        <p:nvGraphicFramePr>
          <p:cNvPr id="3" name="Table 2">
            <a:extLst>
              <a:ext uri="{FF2B5EF4-FFF2-40B4-BE49-F238E27FC236}">
                <a16:creationId xmlns:a16="http://schemas.microsoft.com/office/drawing/2014/main" id="{D3A24179-EDA1-4EE1-AEA7-3BB40D153168}"/>
              </a:ext>
            </a:extLst>
          </p:cNvPr>
          <p:cNvGraphicFramePr>
            <a:graphicFrameLocks noGrp="1"/>
          </p:cNvGraphicFramePr>
          <p:nvPr>
            <p:extLst>
              <p:ext uri="{D42A27DB-BD31-4B8C-83A1-F6EECF244321}">
                <p14:modId xmlns:p14="http://schemas.microsoft.com/office/powerpoint/2010/main" val="337846216"/>
              </p:ext>
            </p:extLst>
          </p:nvPr>
        </p:nvGraphicFramePr>
        <p:xfrm>
          <a:off x="308419" y="723811"/>
          <a:ext cx="8229600" cy="5597475"/>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3222870949"/>
                    </a:ext>
                  </a:extLst>
                </a:gridCol>
              </a:tblGrid>
              <a:tr h="5312785">
                <a:tc>
                  <a:txBody>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Performance Food Group Company (PFGC)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net income of $112.5 million for fiscal year 2022 as compared to $40.7 million for the prior year. Earnings per share were $0.74 versus $0.30 for the prior year. Revenues for the year increased to $47,194.1 million from $29,198.9 million for fiscal year 2021.</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SpartanNash Company (SPTN)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$5.1 million for fiscal year 2023 as compared to $16.8 million for the prior year period. Earnings per share were $0.14 versus $0.47 for the prior year period. Revenues for the quarter increased to $2,273.9 million from $2,106.6 million for the same period in fiscal year 2022.</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Sprouts Farmers Market, Inc. (SFM)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$62.0 million for fiscal year 2023 as compared to $61.0 million for the prior year period. Earnings per share were $0.57 versus $0.52 for the prior year period. Revenues for the quarter increased to $1,595.5 million from $1,522.0 million for the same period in fiscal year 2022.</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Sysco Corporation (SYY)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net income of $1,358.8 million for fiscal year 2022 as compared to $524.2 million for the prior year. Earnings per share were $2.64 versus $1.02 for the prior year. Revenues for the year increased to $68,636.1 million from $51,297.8 million for fiscal year 2021.</a:t>
                      </a:r>
                    </a:p>
                    <a:p>
                      <a:pPr marL="0" marR="0" lvl="0" indent="0" algn="l" defTabSz="914400" rtl="0" eaLnBrk="1" fontAlgn="auto" latinLnBrk="0" hangingPunct="1">
                        <a:lnSpc>
                          <a:spcPct val="120000"/>
                        </a:lnSpc>
                        <a:spcBef>
                          <a:spcPts val="0"/>
                        </a:spcBef>
                        <a:spcAft>
                          <a:spcPts val="1000"/>
                        </a:spcAft>
                        <a:buClrTx/>
                        <a:buSzTx/>
                        <a:buFontTx/>
                        <a:buNone/>
                        <a:tabLst/>
                        <a:defRPr/>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Delivery Hero SE (DHER)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($770.3) million for fiscal year 2022 as compared to ($594.0) million for the prior year period. Earnings per share were ($2.95) versus ($2.50) for the prior year period. Revenues for the quarter increased to $1,994.3 million from $1,456.8 million for the same period in fiscal year 2021.</a:t>
                      </a:r>
                    </a:p>
                    <a:p>
                      <a:pPr marL="0" marR="0" algn="l">
                        <a:lnSpc>
                          <a:spcPct val="120000"/>
                        </a:lnSpc>
                        <a:spcBef>
                          <a:spcPts val="0"/>
                        </a:spcBef>
                        <a:spcAft>
                          <a:spcPts val="1000"/>
                        </a:spcAft>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The Kroger Co. (KR)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second quarter net income of $731.0 million for fiscal year 2023 as compared to $467.0 million for the prior year period. Earnings per share were $1.00 versus $0.61 for the prior year period. Revenues for the quarter increased to $34,638.0 million from $31,682.0 million for the same period in fiscal year 2022.</a:t>
                      </a:r>
                    </a:p>
                    <a:p>
                      <a:pPr marL="0" marR="0" lvl="0" indent="0" algn="l" defTabSz="914400" rtl="0" eaLnBrk="1" fontAlgn="auto" latinLnBrk="0" hangingPunct="1">
                        <a:lnSpc>
                          <a:spcPct val="120000"/>
                        </a:lnSpc>
                        <a:spcBef>
                          <a:spcPts val="0"/>
                        </a:spcBef>
                        <a:spcAft>
                          <a:spcPts val="1000"/>
                        </a:spcAft>
                        <a:buClrTx/>
                        <a:buSzTx/>
                        <a:buFontTx/>
                        <a:buNone/>
                        <a:tabLst/>
                        <a:defRPr/>
                      </a:pPr>
                      <a:r>
                        <a:rPr lang="en-US" sz="1000" b="1" kern="1200" dirty="0">
                          <a:solidFill>
                            <a:schemeClr val="dk1"/>
                          </a:solidFill>
                          <a:effectLst/>
                          <a:latin typeface="Times New Roman" panose="02020603050405020304" pitchFamily="18" charset="0"/>
                          <a:ea typeface="+mn-ea"/>
                          <a:cs typeface="Times New Roman" panose="02020603050405020304" pitchFamily="18" charset="0"/>
                        </a:rPr>
                        <a:t>United Natural Foods, Inc. (UNFI) </a:t>
                      </a:r>
                      <a:r>
                        <a:rPr lang="en-US" sz="1000" b="0" kern="1200" dirty="0">
                          <a:solidFill>
                            <a:schemeClr val="dk1"/>
                          </a:solidFill>
                          <a:effectLst/>
                          <a:latin typeface="Times New Roman" panose="02020603050405020304" pitchFamily="18" charset="0"/>
                          <a:ea typeface="+mn-ea"/>
                          <a:cs typeface="Times New Roman" panose="02020603050405020304" pitchFamily="18" charset="0"/>
                        </a:rPr>
                        <a:t>reported net income of $248.0 million for fiscal year 2022 as compared to $149.0 million for the prior year. Earnings per share were $4.07 versus $2.48 for the prior year. Revenues for the year increased to $28,928.0 million from $26,950.0 million for fiscal year 2021.</a:t>
                      </a:r>
                    </a:p>
                    <a:p>
                      <a:pPr marL="0" marR="0" algn="l">
                        <a:lnSpc>
                          <a:spcPct val="120000"/>
                        </a:lnSpc>
                        <a:spcBef>
                          <a:spcPts val="0"/>
                        </a:spcBef>
                        <a:spcAft>
                          <a:spcPts val="1000"/>
                        </a:spcAft>
                      </a:pPr>
                      <a:r>
                        <a:rPr lang="en-US" sz="1000" b="1" dirty="0">
                          <a:effectLst/>
                          <a:latin typeface="Times New Roman" panose="02020603050405020304" pitchFamily="18" charset="0"/>
                          <a:cs typeface="Times New Roman" panose="02020603050405020304" pitchFamily="18" charset="0"/>
                        </a:rPr>
                        <a:t>US Foods Holding Corp. (USFD) </a:t>
                      </a:r>
                      <a:r>
                        <a:rPr lang="en-US" sz="1000" b="0" dirty="0">
                          <a:effectLst/>
                          <a:latin typeface="Times New Roman" panose="02020603050405020304" pitchFamily="18" charset="0"/>
                          <a:cs typeface="Times New Roman" panose="02020603050405020304" pitchFamily="18" charset="0"/>
                        </a:rPr>
                        <a:t>reported second quarter net income of $70.0 million for fiscal year 2023 as compared to $55.0 million for the prior year period. Earnings per share were $0.27 versus $0.20 for the prior year period. Revenues for the quarter increased to $8,827.0 million from $7,663.0 million for the same period in fiscal year 2022.</a:t>
                      </a: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7710940"/>
                  </a:ext>
                </a:extLst>
              </a:tr>
              <a:tr h="284690">
                <a:tc>
                  <a:txBody>
                    <a:bodyPr/>
                    <a:lstStyle/>
                    <a:p>
                      <a:pPr marL="0" marR="146050" algn="l">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Note: All per share results are reported on a fully-diluted basis.</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89811962"/>
                  </a:ext>
                </a:extLst>
              </a:tr>
            </a:tbl>
          </a:graphicData>
        </a:graphic>
      </p:graphicFrame>
      <p:cxnSp>
        <p:nvCxnSpPr>
          <p:cNvPr id="7" name="Straight Connector 6">
            <a:extLst>
              <a:ext uri="{FF2B5EF4-FFF2-40B4-BE49-F238E27FC236}">
                <a16:creationId xmlns:a16="http://schemas.microsoft.com/office/drawing/2014/main" id="{6FD71DAA-E610-4C7C-B63A-28A0D723AEE0}"/>
              </a:ext>
            </a:extLst>
          </p:cNvPr>
          <p:cNvCxnSpPr/>
          <p:nvPr/>
        </p:nvCxnSpPr>
        <p:spPr>
          <a:xfrm>
            <a:off x="352506" y="1403520"/>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099CE6-8754-4032-A0E0-3C403C44B433}"/>
              </a:ext>
            </a:extLst>
          </p:cNvPr>
          <p:cNvCxnSpPr/>
          <p:nvPr/>
        </p:nvCxnSpPr>
        <p:spPr>
          <a:xfrm>
            <a:off x="352506" y="2078358"/>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EA1CE3-B9C6-4427-81CD-7379CEF589E7}"/>
              </a:ext>
            </a:extLst>
          </p:cNvPr>
          <p:cNvCxnSpPr/>
          <p:nvPr/>
        </p:nvCxnSpPr>
        <p:spPr>
          <a:xfrm>
            <a:off x="352506" y="2752634"/>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ADDEFEE-49CE-4FFE-8E50-FA56584D3337}"/>
              </a:ext>
            </a:extLst>
          </p:cNvPr>
          <p:cNvCxnSpPr/>
          <p:nvPr/>
        </p:nvCxnSpPr>
        <p:spPr>
          <a:xfrm>
            <a:off x="352506" y="3253471"/>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BE406AE-634A-42EE-BFEA-443EBBD7C250}"/>
              </a:ext>
            </a:extLst>
          </p:cNvPr>
          <p:cNvCxnSpPr/>
          <p:nvPr/>
        </p:nvCxnSpPr>
        <p:spPr>
          <a:xfrm>
            <a:off x="352509" y="3921581"/>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CFED7CC-A702-4A82-A712-202FC7312F62}"/>
              </a:ext>
            </a:extLst>
          </p:cNvPr>
          <p:cNvCxnSpPr/>
          <p:nvPr/>
        </p:nvCxnSpPr>
        <p:spPr>
          <a:xfrm>
            <a:off x="352509" y="4577592"/>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CDA347E-FF4D-4C33-B379-B1638FAABFB4}"/>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cxnSp>
        <p:nvCxnSpPr>
          <p:cNvPr id="13" name="Straight Connector 12">
            <a:extLst>
              <a:ext uri="{FF2B5EF4-FFF2-40B4-BE49-F238E27FC236}">
                <a16:creationId xmlns:a16="http://schemas.microsoft.com/office/drawing/2014/main" id="{D9F435C1-4F14-4A4B-87B0-E61E4EE53301}"/>
              </a:ext>
            </a:extLst>
          </p:cNvPr>
          <p:cNvCxnSpPr/>
          <p:nvPr/>
        </p:nvCxnSpPr>
        <p:spPr>
          <a:xfrm>
            <a:off x="352506" y="5098456"/>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430533"/>
      </p:ext>
    </p:extLst>
  </p:cSld>
  <p:clrMapOvr>
    <a:masterClrMapping/>
  </p:clrMapOvr>
  <p:extLst>
    <p:ext uri="{6950BFC3-D8DA-4A85-94F7-54DA5524770B}">
      <p188:commentRel xmlns=""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DD0FC-528D-4635-AA65-24C5F66857EA}"/>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News</a:t>
            </a:r>
          </a:p>
          <a:p>
            <a:r>
              <a:rPr lang="en-US" sz="1100" i="1" dirty="0">
                <a:solidFill>
                  <a:schemeClr val="bg1"/>
                </a:solidFill>
                <a:latin typeface="Times New Roman" panose="02020603050405020304" pitchFamily="18" charset="0"/>
                <a:cs typeface="Times New Roman" panose="02020603050405020304" pitchFamily="18" charset="0"/>
              </a:rPr>
              <a:t>Food Distribution &amp; E-Commerce</a:t>
            </a:r>
          </a:p>
        </p:txBody>
      </p:sp>
      <p:graphicFrame>
        <p:nvGraphicFramePr>
          <p:cNvPr id="3" name="Table 2">
            <a:extLst>
              <a:ext uri="{FF2B5EF4-FFF2-40B4-BE49-F238E27FC236}">
                <a16:creationId xmlns:a16="http://schemas.microsoft.com/office/drawing/2014/main" id="{D3A24179-EDA1-4EE1-AEA7-3BB40D153168}"/>
              </a:ext>
            </a:extLst>
          </p:cNvPr>
          <p:cNvGraphicFramePr>
            <a:graphicFrameLocks noGrp="1"/>
          </p:cNvGraphicFramePr>
          <p:nvPr>
            <p:extLst>
              <p:ext uri="{D42A27DB-BD31-4B8C-83A1-F6EECF244321}">
                <p14:modId xmlns:p14="http://schemas.microsoft.com/office/powerpoint/2010/main" val="125287940"/>
              </p:ext>
            </p:extLst>
          </p:nvPr>
        </p:nvGraphicFramePr>
        <p:xfrm>
          <a:off x="304800" y="730025"/>
          <a:ext cx="8229600" cy="1253594"/>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3222870949"/>
                    </a:ext>
                  </a:extLst>
                </a:gridCol>
              </a:tblGrid>
              <a:tr h="975133">
                <a:tc>
                  <a:txBody>
                    <a:bodyPr/>
                    <a:lstStyle/>
                    <a:p>
                      <a:pPr marL="0" marR="0" lvl="0" indent="0" algn="l" defTabSz="914400" rtl="0" eaLnBrk="1" fontAlgn="auto" latinLnBrk="0" hangingPunct="1">
                        <a:lnSpc>
                          <a:spcPct val="120000"/>
                        </a:lnSpc>
                        <a:spcBef>
                          <a:spcPts val="0"/>
                        </a:spcBef>
                        <a:spcAft>
                          <a:spcPts val="1000"/>
                        </a:spcAft>
                        <a:buClrTx/>
                        <a:buSzTx/>
                        <a:buFontTx/>
                        <a:buNone/>
                        <a:tabLst/>
                        <a:defRPr/>
                      </a:pPr>
                      <a:r>
                        <a:rPr lang="en-US" sz="1000" b="1" dirty="0">
                          <a:effectLst/>
                          <a:latin typeface="Times New Roman" panose="02020603050405020304" pitchFamily="18" charset="0"/>
                          <a:cs typeface="Times New Roman" panose="02020603050405020304" pitchFamily="18" charset="0"/>
                        </a:rPr>
                        <a:t>Walmart Inc. (WMT) </a:t>
                      </a:r>
                      <a:r>
                        <a:rPr lang="en-US" sz="1000" b="0" dirty="0">
                          <a:effectLst/>
                          <a:latin typeface="Times New Roman" panose="02020603050405020304" pitchFamily="18" charset="0"/>
                          <a:cs typeface="Times New Roman" panose="02020603050405020304" pitchFamily="18" charset="0"/>
                        </a:rPr>
                        <a:t>reported second quarter net income of $5,149.0 million for fiscal year 2023 as compared to $4,276.0 million for the prior year period. Earnings per share were $1.88 versus $1.52 for the prior year period. Revenues for the quarter increased to $152,859.0 million from $141,048.0 million for the same period in fiscal year 2022.</a:t>
                      </a: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7710940"/>
                  </a:ext>
                </a:extLst>
              </a:tr>
              <a:tr h="195361">
                <a:tc>
                  <a:txBody>
                    <a:bodyPr/>
                    <a:lstStyle/>
                    <a:p>
                      <a:pPr marL="0" marR="146050">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Note: All per share results are reported on a fully-diluted basis.</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8617" marR="58617" marT="58617" marB="586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89811962"/>
                  </a:ext>
                </a:extLst>
              </a:tr>
            </a:tbl>
          </a:graphicData>
        </a:graphic>
      </p:graphicFrame>
      <p:sp>
        <p:nvSpPr>
          <p:cNvPr id="14" name="TextBox 13">
            <a:extLst>
              <a:ext uri="{FF2B5EF4-FFF2-40B4-BE49-F238E27FC236}">
                <a16:creationId xmlns:a16="http://schemas.microsoft.com/office/drawing/2014/main" id="{DCDA347E-FF4D-4C33-B379-B1638FAABFB4}"/>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spTree>
    <p:extLst>
      <p:ext uri="{BB962C8B-B14F-4D97-AF65-F5344CB8AC3E}">
        <p14:creationId xmlns:p14="http://schemas.microsoft.com/office/powerpoint/2010/main" val="4154610578"/>
      </p:ext>
    </p:extLst>
  </p:cSld>
  <p:clrMapOvr>
    <a:masterClrMapping/>
  </p:clrMapOvr>
  <p:extLst>
    <p:ext uri="{6950BFC3-D8DA-4A85-94F7-54DA5524770B}">
      <p188:commentRel xmlns=""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23D439C9-FA2F-46A2-9ABA-D479C3559530}"/>
              </a:ext>
            </a:extLst>
          </p:cNvPr>
          <p:cNvSpPr txBox="1">
            <a:spLocks/>
          </p:cNvSpPr>
          <p:nvPr/>
        </p:nvSpPr>
        <p:spPr bwMode="auto">
          <a:xfrm>
            <a:off x="352506" y="961128"/>
            <a:ext cx="65151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8100" tIns="38100" rIns="38100" bIns="38100" anchor="ctr">
            <a:spAutoFit/>
          </a:bodyPr>
          <a:lstStyle>
            <a:lvl1pPr defTabSz="461963">
              <a:defRPr sz="5600">
                <a:solidFill>
                  <a:srgbClr val="FFFFFF"/>
                </a:solidFill>
                <a:latin typeface="Avenir Light"/>
                <a:ea typeface="Avenir Light"/>
                <a:cs typeface="Avenir Light"/>
                <a:sym typeface="Avenir Light"/>
              </a:defRPr>
            </a:lvl1pPr>
            <a:lvl2pPr marL="742950" indent="-285750" defTabSz="461963">
              <a:defRPr sz="5600">
                <a:solidFill>
                  <a:srgbClr val="FFFFFF"/>
                </a:solidFill>
                <a:latin typeface="Avenir Light"/>
                <a:ea typeface="Avenir Light"/>
                <a:cs typeface="Avenir Light"/>
                <a:sym typeface="Avenir Light"/>
              </a:defRPr>
            </a:lvl2pPr>
            <a:lvl3pPr marL="1143000" indent="-228600" defTabSz="461963">
              <a:defRPr sz="5600">
                <a:solidFill>
                  <a:srgbClr val="FFFFFF"/>
                </a:solidFill>
                <a:latin typeface="Avenir Light"/>
                <a:ea typeface="Avenir Light"/>
                <a:cs typeface="Avenir Light"/>
                <a:sym typeface="Avenir Light"/>
              </a:defRPr>
            </a:lvl3pPr>
            <a:lvl4pPr marL="1600200" indent="-228600" defTabSz="461963">
              <a:defRPr sz="5600">
                <a:solidFill>
                  <a:srgbClr val="FFFFFF"/>
                </a:solidFill>
                <a:latin typeface="Avenir Light"/>
                <a:ea typeface="Avenir Light"/>
                <a:cs typeface="Avenir Light"/>
                <a:sym typeface="Avenir Light"/>
              </a:defRPr>
            </a:lvl4pPr>
            <a:lvl5pPr marL="2057400" indent="-228600" defTabSz="461963">
              <a:defRPr sz="5600">
                <a:solidFill>
                  <a:srgbClr val="FFFFFF"/>
                </a:solidFill>
                <a:latin typeface="Avenir Light"/>
                <a:ea typeface="Avenir Light"/>
                <a:cs typeface="Avenir Light"/>
                <a:sym typeface="Avenir Light"/>
              </a:defRPr>
            </a:lvl5pPr>
            <a:lvl6pPr marL="25146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6pPr>
            <a:lvl7pPr marL="29718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7pPr>
            <a:lvl8pPr marL="34290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8pPr>
            <a:lvl9pPr marL="38862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9pPr>
          </a:lstStyle>
          <a:p>
            <a:r>
              <a:rPr lang="en-US" altLang="en-US" sz="1800" b="1" spc="225" dirty="0">
                <a:solidFill>
                  <a:schemeClr val="bg1"/>
                </a:solidFill>
                <a:latin typeface="Times New Roman" panose="02020603050405020304" pitchFamily="18" charset="0"/>
                <a:ea typeface="Helvetica Neue"/>
                <a:cs typeface="Times New Roman" panose="02020603050405020304" pitchFamily="18" charset="0"/>
                <a:sym typeface="Helvetica Neue"/>
              </a:rPr>
              <a:t>Table of Contents</a:t>
            </a:r>
          </a:p>
        </p:txBody>
      </p:sp>
      <p:graphicFrame>
        <p:nvGraphicFramePr>
          <p:cNvPr id="3" name="Table 2">
            <a:extLst>
              <a:ext uri="{FF2B5EF4-FFF2-40B4-BE49-F238E27FC236}">
                <a16:creationId xmlns:a16="http://schemas.microsoft.com/office/drawing/2014/main" id="{474EADF2-9448-4650-8C70-DBB919CDA958}"/>
              </a:ext>
            </a:extLst>
          </p:cNvPr>
          <p:cNvGraphicFramePr>
            <a:graphicFrameLocks noGrp="1"/>
          </p:cNvGraphicFramePr>
          <p:nvPr>
            <p:extLst>
              <p:ext uri="{D42A27DB-BD31-4B8C-83A1-F6EECF244321}">
                <p14:modId xmlns:p14="http://schemas.microsoft.com/office/powerpoint/2010/main" val="3816041439"/>
              </p:ext>
            </p:extLst>
          </p:nvPr>
        </p:nvGraphicFramePr>
        <p:xfrm>
          <a:off x="352506" y="1135909"/>
          <a:ext cx="5944174" cy="109728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235518604"/>
                    </a:ext>
                  </a:extLst>
                </a:gridCol>
                <a:gridCol w="4023360">
                  <a:extLst>
                    <a:ext uri="{9D8B030D-6E8A-4147-A177-3AD203B41FA5}">
                      <a16:colId xmlns:a16="http://schemas.microsoft.com/office/drawing/2014/main" val="234127545"/>
                    </a:ext>
                  </a:extLst>
                </a:gridCol>
                <a:gridCol w="1006414">
                  <a:extLst>
                    <a:ext uri="{9D8B030D-6E8A-4147-A177-3AD203B41FA5}">
                      <a16:colId xmlns:a16="http://schemas.microsoft.com/office/drawing/2014/main" val="3278282772"/>
                    </a:ext>
                  </a:extLst>
                </a:gridCol>
              </a:tblGrid>
              <a:tr h="365760">
                <a:tc>
                  <a:txBody>
                    <a:bodyPr/>
                    <a:lstStyle/>
                    <a:p>
                      <a:pPr marL="0" algn="l" defTabSz="914377" rtl="0" eaLnBrk="1" latinLnBrk="0" hangingPunct="1"/>
                      <a:r>
                        <a:rPr lang="en-US" sz="1200" b="0" kern="1200" dirty="0">
                          <a:solidFill>
                            <a:schemeClr val="tx1">
                              <a:lumMod val="75000"/>
                              <a:lumOff val="25000"/>
                            </a:schemeClr>
                          </a:solidFill>
                          <a:latin typeface="Times New Roman" panose="02020603050405020304" pitchFamily="18" charset="0"/>
                          <a:ea typeface="+mn-ea"/>
                          <a:cs typeface="Times New Roman" panose="02020603050405020304" pitchFamily="18" charset="0"/>
                        </a:rPr>
                        <a:t>Section 1</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0" dirty="0">
                          <a:solidFill>
                            <a:schemeClr val="tx1">
                              <a:lumMod val="75000"/>
                              <a:lumOff val="25000"/>
                            </a:schemeClr>
                          </a:solidFill>
                          <a:latin typeface="Times New Roman" panose="02020603050405020304" pitchFamily="18" charset="0"/>
                          <a:cs typeface="Times New Roman" panose="02020603050405020304" pitchFamily="18" charset="0"/>
                        </a:rPr>
                        <a:t>Food Production………………………………………………...</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985864"/>
                  </a:ext>
                </a:extLst>
              </a:tr>
              <a:tr h="365760">
                <a:tc>
                  <a:txBody>
                    <a:bodyPr/>
                    <a:lstStyle/>
                    <a:p>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Section 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Food Distribution &amp; E-Commerce…………………………….</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12</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5477410"/>
                  </a:ext>
                </a:extLst>
              </a:tr>
              <a:tr h="36576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Section 3</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solidFill>
                            <a:schemeClr val="tx1">
                              <a:lumMod val="75000"/>
                              <a:lumOff val="25000"/>
                            </a:schemeClr>
                          </a:solidFill>
                          <a:latin typeface="Times New Roman" panose="02020603050405020304" pitchFamily="18" charset="0"/>
                          <a:cs typeface="Times New Roman" panose="02020603050405020304" pitchFamily="18" charset="0"/>
                        </a:rPr>
                        <a:t>Significant Industry M&amp;A……………………………………...</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chemeClr val="tx1">
                              <a:lumMod val="75000"/>
                              <a:lumOff val="25000"/>
                            </a:schemeClr>
                          </a:solidFill>
                          <a:latin typeface="Times New Roman" panose="02020603050405020304" pitchFamily="18" charset="0"/>
                          <a:cs typeface="Times New Roman" panose="02020603050405020304" pitchFamily="18" charset="0"/>
                        </a:rPr>
                        <a:t>20</a:t>
                      </a: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2728919"/>
                  </a:ext>
                </a:extLst>
              </a:tr>
            </a:tbl>
          </a:graphicData>
        </a:graphic>
      </p:graphicFrame>
      <p:sp>
        <p:nvSpPr>
          <p:cNvPr id="5" name="TextBox 4">
            <a:extLst>
              <a:ext uri="{FF2B5EF4-FFF2-40B4-BE49-F238E27FC236}">
                <a16:creationId xmlns:a16="http://schemas.microsoft.com/office/drawing/2014/main" id="{A1C69ECB-AF64-403E-986D-6962485174E8}"/>
              </a:ext>
            </a:extLst>
          </p:cNvPr>
          <p:cNvSpPr txBox="1"/>
          <p:nvPr/>
        </p:nvSpPr>
        <p:spPr>
          <a:xfrm>
            <a:off x="352506" y="3423138"/>
            <a:ext cx="8229600" cy="3170099"/>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The Mufson Howe Hunter Food Production Index is currently comprised of ARYZTA AG, Associated British Foods plc, B&amp;G Foods, Inc. Cal-Maine Foods, Inc., Campbell Soup Company, Conagra Brands, Inc., Flowers Foods, Inc., General Mills, Inc., George Weston Limited, Grupo Bimbo, S.A.B. de C.V., Hostess Brands, Inc., J &amp; J Snack Foods Corp., JBS S.A., John B. Sanfilippo &amp; Son, Inc., Kellogg Company, Lamb Weston Holdings, Inc., Lancaster Colony Corporation, McCormick &amp; Company, Incorporated, Mondelez International, Inc., </a:t>
            </a:r>
            <a:r>
              <a:rPr lang="en-US" sz="800" dirty="0" err="1">
                <a:latin typeface="Times New Roman" panose="02020603050405020304" pitchFamily="18" charset="0"/>
                <a:cs typeface="Times New Roman" panose="02020603050405020304" pitchFamily="18" charset="0"/>
              </a:rPr>
              <a:t>Nestlè</a:t>
            </a:r>
            <a:r>
              <a:rPr lang="en-US" sz="800" dirty="0">
                <a:latin typeface="Times New Roman" panose="02020603050405020304" pitchFamily="18" charset="0"/>
                <a:cs typeface="Times New Roman" panose="02020603050405020304" pitchFamily="18" charset="0"/>
              </a:rPr>
              <a:t> S.A., Nomad Foods Limited, Post Holdings, Inc., Premium Brands Holdings Corporation, Seaboard Corporation, Seneca Foods Corporation, The Hershey Company, The J.M. Smucker Company, TreeHouse Foods, Inc. and Tyson Foods, Inc.</a:t>
            </a:r>
          </a:p>
          <a:p>
            <a:r>
              <a:rPr lang="en-US" sz="800" dirty="0">
                <a:latin typeface="Times New Roman" panose="02020603050405020304" pitchFamily="18" charset="0"/>
                <a:cs typeface="Times New Roman" panose="02020603050405020304" pitchFamily="18" charset="0"/>
              </a:rPr>
              <a:t>(Sanderson Farms was acquired by Cargill and Continental Grain Company in July 2022 and has been removed from the MHH Food Distribution &amp; E-Commerce Index.)</a:t>
            </a:r>
          </a:p>
          <a:p>
            <a:endParaRPr lang="en-US" sz="8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The Mufson Howe Hunter Food Distribution &amp; E-Commerce Index is currently comprised of Albertsons Companies, Inc., Blue Apron Holdings, Inc., Carrefour SA, Core-Mark Holding Company, Inc., Costco Wholesale Corporation, Delivery Hero SE, DoorDash, Inc., HelloFresh SE, Ingles Markets, Incorporated, Just Eat Takeaway.com N.V., Koninklijke Ahold Delhaize N.V., Ocado Group plc, Performance Food Group Company, SpartanNash Company, Sprouts Farmers Market, Inc., Sysco Corporation, Tesco PLC, The Chefs’ Warehouse, Inc. The Kroger Co., United Natural Foods, Inc., US Foods Holding Corp., Village Super Market, Inc., Walmart Inc., and Weis Markets, Inc.</a:t>
            </a:r>
          </a:p>
          <a:p>
            <a:endParaRPr lang="en-US" sz="8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The companies that comprise each Index periodically change as a result of mergers, acquisitions, initial public offerings and other transactions; therefore, comparisons to historical time periods and historical performance for each Index do not entirely correspond and correlate to the Index’s current performance.  Historical performance is not a guarantee or prediction of future results.</a:t>
            </a:r>
          </a:p>
          <a:p>
            <a:endParaRPr lang="en-US" sz="800" dirty="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The information and statistical data contained herein have been obtained from sources that Mufson Howe Hunter believes are reliable, but Mufson Howe Hunter makes no representation or warranty as to the accuracy or completeness of any such information and data and expressly disclaims any and all liability relating to or resulting from your use of these materials.  The information and data contained herein are current and only as of the date(s) indicated and Mufson Howe Hunter has no intention, obligation or duty to update these materials after such date(s).  These materials do not constitute an offer to sell or the solicitation of an offer to buy any securities.  Copyright October 2022 Mufson Howe Hunter &amp; Company LLC. All rights reserved. Food Production, Distribution &amp; E-Commerce Update is produced monthly by Mufson Howe Hunter. Mufson Howe Hunter provides a full range of investment banking services to Food Production and Services companies. For more information, visit www.mhhco.com.</a:t>
            </a:r>
          </a:p>
          <a:p>
            <a:endParaRPr lang="en-US" sz="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66D22D7-6E8B-4C76-B00A-794144F0EEE6}"/>
              </a:ext>
            </a:extLst>
          </p:cNvPr>
          <p:cNvSpPr txBox="1"/>
          <p:nvPr/>
        </p:nvSpPr>
        <p:spPr>
          <a:xfrm>
            <a:off x="352506" y="107573"/>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Table of Contents</a:t>
            </a:r>
          </a:p>
          <a:p>
            <a:r>
              <a:rPr lang="en-US" sz="1100" i="1" dirty="0">
                <a:solidFill>
                  <a:schemeClr val="bg1"/>
                </a:solidFill>
                <a:latin typeface="Times New Roman" panose="02020603050405020304" pitchFamily="18" charset="0"/>
                <a:cs typeface="Times New Roman" panose="02020603050405020304" pitchFamily="18" charset="0"/>
              </a:rPr>
              <a:t>Food Production, Distribution &amp; E-Commerce Newsletter</a:t>
            </a:r>
          </a:p>
        </p:txBody>
      </p:sp>
    </p:spTree>
    <p:extLst>
      <p:ext uri="{BB962C8B-B14F-4D97-AF65-F5344CB8AC3E}">
        <p14:creationId xmlns:p14="http://schemas.microsoft.com/office/powerpoint/2010/main" val="2225070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07222A3-A892-4B32-AA2C-742FC729A5D2}"/>
              </a:ext>
            </a:extLst>
          </p:cNvPr>
          <p:cNvSpPr txBox="1"/>
          <p:nvPr/>
        </p:nvSpPr>
        <p:spPr>
          <a:xfrm>
            <a:off x="352506" y="47439"/>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Q3 2022 Highlighted Industry M&amp;A</a:t>
            </a:r>
          </a:p>
          <a:p>
            <a:r>
              <a:rPr lang="en-US" sz="1100" i="1" dirty="0">
                <a:solidFill>
                  <a:schemeClr val="bg1"/>
                </a:solidFill>
                <a:latin typeface="Times New Roman" panose="02020603050405020304" pitchFamily="18" charset="0"/>
                <a:cs typeface="Times New Roman" panose="02020603050405020304" pitchFamily="18" charset="0"/>
              </a:rPr>
              <a:t>Food Production, Distribution &amp; E-Commerce Newsletter</a:t>
            </a:r>
          </a:p>
        </p:txBody>
      </p:sp>
      <p:graphicFrame>
        <p:nvGraphicFramePr>
          <p:cNvPr id="21" name="Table 20">
            <a:extLst>
              <a:ext uri="{FF2B5EF4-FFF2-40B4-BE49-F238E27FC236}">
                <a16:creationId xmlns:a16="http://schemas.microsoft.com/office/drawing/2014/main" id="{C9713D11-5B68-4370-BEEA-1373CCED7452}"/>
              </a:ext>
            </a:extLst>
          </p:cNvPr>
          <p:cNvGraphicFramePr>
            <a:graphicFrameLocks noGrp="1"/>
          </p:cNvGraphicFramePr>
          <p:nvPr>
            <p:extLst>
              <p:ext uri="{D42A27DB-BD31-4B8C-83A1-F6EECF244321}">
                <p14:modId xmlns:p14="http://schemas.microsoft.com/office/powerpoint/2010/main" val="3309323822"/>
              </p:ext>
            </p:extLst>
          </p:nvPr>
        </p:nvGraphicFramePr>
        <p:xfrm>
          <a:off x="228600" y="908216"/>
          <a:ext cx="8686800" cy="2293938"/>
        </p:xfrm>
        <a:graphic>
          <a:graphicData uri="http://schemas.openxmlformats.org/drawingml/2006/table">
            <a:tbl>
              <a:tblPr firstRow="1" firstCol="1" bandRow="1">
                <a:tableStyleId>{5C22544A-7EE6-4342-B048-85BDC9FD1C3A}</a:tableStyleId>
              </a:tblPr>
              <a:tblGrid>
                <a:gridCol w="914400">
                  <a:extLst>
                    <a:ext uri="{9D8B030D-6E8A-4147-A177-3AD203B41FA5}">
                      <a16:colId xmlns:a16="http://schemas.microsoft.com/office/drawing/2014/main" val="3778005288"/>
                    </a:ext>
                  </a:extLst>
                </a:gridCol>
                <a:gridCol w="1640840">
                  <a:extLst>
                    <a:ext uri="{9D8B030D-6E8A-4147-A177-3AD203B41FA5}">
                      <a16:colId xmlns:a16="http://schemas.microsoft.com/office/drawing/2014/main" val="1242377264"/>
                    </a:ext>
                  </a:extLst>
                </a:gridCol>
                <a:gridCol w="2519680">
                  <a:extLst>
                    <a:ext uri="{9D8B030D-6E8A-4147-A177-3AD203B41FA5}">
                      <a16:colId xmlns:a16="http://schemas.microsoft.com/office/drawing/2014/main" val="1253200526"/>
                    </a:ext>
                  </a:extLst>
                </a:gridCol>
                <a:gridCol w="1619794">
                  <a:extLst>
                    <a:ext uri="{9D8B030D-6E8A-4147-A177-3AD203B41FA5}">
                      <a16:colId xmlns:a16="http://schemas.microsoft.com/office/drawing/2014/main" val="16946933"/>
                    </a:ext>
                  </a:extLst>
                </a:gridCol>
                <a:gridCol w="1077686">
                  <a:extLst>
                    <a:ext uri="{9D8B030D-6E8A-4147-A177-3AD203B41FA5}">
                      <a16:colId xmlns:a16="http://schemas.microsoft.com/office/drawing/2014/main" val="173614341"/>
                    </a:ext>
                  </a:extLst>
                </a:gridCol>
                <a:gridCol w="914400">
                  <a:extLst>
                    <a:ext uri="{9D8B030D-6E8A-4147-A177-3AD203B41FA5}">
                      <a16:colId xmlns:a16="http://schemas.microsoft.com/office/drawing/2014/main" val="1857095543"/>
                    </a:ext>
                  </a:extLst>
                </a:gridCol>
              </a:tblGrid>
              <a:tr h="365760">
                <a:tc>
                  <a:txBody>
                    <a:bodyPr/>
                    <a:lstStyle/>
                    <a:p>
                      <a:pPr marL="0" marR="0" algn="ctr">
                        <a:lnSpc>
                          <a:spcPct val="115000"/>
                        </a:lnSpc>
                        <a:spcBef>
                          <a:spcPts val="0"/>
                        </a:spcBef>
                        <a:spcAft>
                          <a:spcPts val="0"/>
                        </a:spcAft>
                      </a:pPr>
                      <a:r>
                        <a:rPr lang="en-US" sz="900" i="1" dirty="0">
                          <a:effectLst/>
                          <a:latin typeface="Times New Roman" panose="02020603050405020304" pitchFamily="18" charset="0"/>
                          <a:cs typeface="Times New Roman" panose="02020603050405020304" pitchFamily="18" charset="0"/>
                        </a:rPr>
                        <a:t>Ann. Date</a:t>
                      </a:r>
                      <a:endParaRPr lang="en-US" sz="900" i="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B w="38100" cmpd="sng">
                      <a:noFill/>
                    </a:lnB>
                    <a:solidFill>
                      <a:srgbClr val="063B53"/>
                    </a:solidFill>
                  </a:tcPr>
                </a:tc>
                <a:tc>
                  <a:txBody>
                    <a:bodyPr/>
                    <a:lstStyle/>
                    <a:p>
                      <a:pPr marL="0" marR="0" algn="ctr">
                        <a:lnSpc>
                          <a:spcPct val="115000"/>
                        </a:lnSpc>
                        <a:spcBef>
                          <a:spcPts val="0"/>
                        </a:spcBef>
                        <a:spcAft>
                          <a:spcPts val="0"/>
                        </a:spcAft>
                      </a:pPr>
                      <a:r>
                        <a:rPr lang="en-US" sz="900" i="1" dirty="0">
                          <a:effectLst/>
                          <a:latin typeface="Times New Roman" panose="02020603050405020304" pitchFamily="18" charset="0"/>
                          <a:cs typeface="Times New Roman" panose="02020603050405020304" pitchFamily="18" charset="0"/>
                        </a:rPr>
                        <a:t>Target</a:t>
                      </a:r>
                      <a:endParaRPr lang="en-US" sz="900" i="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B w="38100" cmpd="sng">
                      <a:noFill/>
                    </a:lnB>
                    <a:solidFill>
                      <a:srgbClr val="063B53"/>
                    </a:solidFill>
                  </a:tcPr>
                </a:tc>
                <a:tc>
                  <a:txBody>
                    <a:bodyPr/>
                    <a:lstStyle/>
                    <a:p>
                      <a:pPr marL="0" marR="0" algn="ctr">
                        <a:lnSpc>
                          <a:spcPct val="115000"/>
                        </a:lnSpc>
                        <a:spcBef>
                          <a:spcPts val="0"/>
                        </a:spcBef>
                        <a:spcAft>
                          <a:spcPts val="0"/>
                        </a:spcAft>
                      </a:pPr>
                      <a:r>
                        <a:rPr lang="en-US" sz="900" i="1" dirty="0">
                          <a:effectLst/>
                          <a:latin typeface="Times New Roman" panose="02020603050405020304" pitchFamily="18" charset="0"/>
                          <a:cs typeface="Times New Roman" panose="02020603050405020304" pitchFamily="18" charset="0"/>
                        </a:rPr>
                        <a:t>Target Business Description</a:t>
                      </a:r>
                      <a:endParaRPr lang="en-US" sz="900" i="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B w="38100" cmpd="sng">
                      <a:noFill/>
                    </a:lnB>
                    <a:solidFill>
                      <a:srgbClr val="063B53"/>
                    </a:solidFill>
                  </a:tcPr>
                </a:tc>
                <a:tc>
                  <a:txBody>
                    <a:bodyPr/>
                    <a:lstStyle/>
                    <a:p>
                      <a:pPr marL="0" marR="0" algn="ctr">
                        <a:lnSpc>
                          <a:spcPct val="115000"/>
                        </a:lnSpc>
                        <a:spcBef>
                          <a:spcPts val="0"/>
                        </a:spcBef>
                        <a:spcAft>
                          <a:spcPts val="0"/>
                        </a:spcAft>
                      </a:pPr>
                      <a:r>
                        <a:rPr lang="en-US" sz="900" i="1" dirty="0">
                          <a:effectLst/>
                          <a:latin typeface="Times New Roman" panose="02020603050405020304" pitchFamily="18" charset="0"/>
                          <a:ea typeface="SimSun" panose="02010600030101010101" pitchFamily="2" charset="-122"/>
                          <a:cs typeface="Times New Roman" panose="02020603050405020304" pitchFamily="18" charset="0"/>
                        </a:rPr>
                        <a:t>Acquiror</a:t>
                      </a:r>
                    </a:p>
                  </a:txBody>
                  <a:tcPr marL="53464" marR="53464" marT="0" marB="0" anchor="ctr">
                    <a:lnB w="38100" cmpd="sng">
                      <a:noFill/>
                    </a:lnB>
                    <a:solidFill>
                      <a:srgbClr val="063B53"/>
                    </a:solidFill>
                  </a:tcPr>
                </a:tc>
                <a:tc>
                  <a:txBody>
                    <a:bodyPr/>
                    <a:lstStyle/>
                    <a:p>
                      <a:pPr marL="0" marR="0" algn="ctr">
                        <a:lnSpc>
                          <a:spcPct val="115000"/>
                        </a:lnSpc>
                        <a:spcBef>
                          <a:spcPts val="0"/>
                        </a:spcBef>
                        <a:spcAft>
                          <a:spcPts val="0"/>
                        </a:spcAft>
                      </a:pPr>
                      <a:r>
                        <a:rPr lang="en-US" sz="900" i="1" dirty="0">
                          <a:effectLst/>
                          <a:latin typeface="Times New Roman" panose="02020603050405020304" pitchFamily="18" charset="0"/>
                          <a:ea typeface="SimSun" panose="02010600030101010101" pitchFamily="2" charset="-122"/>
                          <a:cs typeface="Times New Roman" panose="02020603050405020304" pitchFamily="18" charset="0"/>
                        </a:rPr>
                        <a:t>Enterprise Value</a:t>
                      </a:r>
                    </a:p>
                  </a:txBody>
                  <a:tcPr marL="53464" marR="53464" marT="0" marB="0" anchor="ctr">
                    <a:lnB w="38100" cmpd="sng">
                      <a:noFill/>
                    </a:lnB>
                    <a:solidFill>
                      <a:srgbClr val="063B53"/>
                    </a:solidFill>
                  </a:tcPr>
                </a:tc>
                <a:tc>
                  <a:txBody>
                    <a:bodyPr/>
                    <a:lstStyle/>
                    <a:p>
                      <a:pPr marL="0" marR="0" algn="ctr">
                        <a:lnSpc>
                          <a:spcPct val="115000"/>
                        </a:lnSpc>
                        <a:spcBef>
                          <a:spcPts val="0"/>
                        </a:spcBef>
                        <a:spcAft>
                          <a:spcPts val="0"/>
                        </a:spcAft>
                      </a:pPr>
                      <a:r>
                        <a:rPr lang="en-US" sz="900" i="1" dirty="0">
                          <a:effectLst/>
                          <a:latin typeface="Times New Roman" panose="02020603050405020304" pitchFamily="18" charset="0"/>
                          <a:cs typeface="Times New Roman" panose="02020603050405020304" pitchFamily="18" charset="0"/>
                        </a:rPr>
                        <a:t>EV /</a:t>
                      </a:r>
                    </a:p>
                    <a:p>
                      <a:pPr marL="0" marR="0" algn="ctr">
                        <a:lnSpc>
                          <a:spcPct val="115000"/>
                        </a:lnSpc>
                        <a:spcBef>
                          <a:spcPts val="0"/>
                        </a:spcBef>
                        <a:spcAft>
                          <a:spcPts val="0"/>
                        </a:spcAft>
                      </a:pPr>
                      <a:r>
                        <a:rPr lang="en-US" sz="900" i="1" dirty="0">
                          <a:effectLst/>
                          <a:latin typeface="Times New Roman" panose="02020603050405020304" pitchFamily="18" charset="0"/>
                          <a:cs typeface="Times New Roman" panose="02020603050405020304" pitchFamily="18" charset="0"/>
                        </a:rPr>
                        <a:t>LTM EBITDA</a:t>
                      </a:r>
                      <a:endParaRPr lang="en-US" sz="900" i="1"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B w="38100" cmpd="sng">
                      <a:noFill/>
                    </a:lnB>
                    <a:solidFill>
                      <a:srgbClr val="063B53"/>
                    </a:solidFill>
                  </a:tcPr>
                </a:tc>
                <a:extLst>
                  <a:ext uri="{0D108BD9-81ED-4DB2-BD59-A6C34878D82A}">
                    <a16:rowId xmlns:a16="http://schemas.microsoft.com/office/drawing/2014/main" val="222143975"/>
                  </a:ext>
                </a:extLst>
              </a:tr>
              <a:tr h="576072">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 01</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200" b="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lvl="0" algn="l" defTabSz="914400" rtl="0" eaLnBrk="1" latinLnBrk="0" hangingPunct="1">
                        <a:lnSpc>
                          <a:spcPct val="115000"/>
                        </a:lnSpc>
                        <a:spcBef>
                          <a:spcPts val="0"/>
                        </a:spcBef>
                        <a:spcAft>
                          <a:spcPts val="0"/>
                        </a:spcAft>
                        <a:tabLst>
                          <a:tab pos="2743200" algn="ctr"/>
                          <a:tab pos="5486400" algn="r"/>
                        </a:tabLst>
                      </a:pPr>
                      <a:r>
                        <a:rPr lang="en-US" sz="900" kern="12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Clif</a:t>
                      </a:r>
                      <a:r>
                        <a:rPr lang="en-US"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Bar &amp; Company offers sports nutrition and snacks for adventurers.</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l">
                        <a:lnSpc>
                          <a:spcPct val="115000"/>
                        </a:lnSpc>
                        <a:spcBef>
                          <a:spcPts val="0"/>
                        </a:spcBef>
                        <a:spcAft>
                          <a:spcPts val="0"/>
                        </a:spcAft>
                      </a:pPr>
                      <a:endPar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$2900.0</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8250261"/>
                  </a:ext>
                </a:extLst>
              </a:tr>
              <a:tr h="576072">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Jul 05</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0" marR="0" algn="ctr">
                        <a:lnSpc>
                          <a:spcPct val="115000"/>
                        </a:lnSpc>
                        <a:spcBef>
                          <a:spcPts val="0"/>
                        </a:spcBef>
                        <a:spcAft>
                          <a:spcPts val="0"/>
                        </a:spcAft>
                      </a:pPr>
                      <a:endPar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Comprises salad side dishes businesses.</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0" marR="0" algn="ctr">
                        <a:lnSpc>
                          <a:spcPct val="115000"/>
                        </a:lnSpc>
                        <a:spcBef>
                          <a:spcPts val="0"/>
                        </a:spcBef>
                        <a:spcAft>
                          <a:spcPts val="0"/>
                        </a:spcAft>
                      </a:pPr>
                      <a:endPar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$610.0</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endParaRPr lang="en-US" sz="900" baseline="30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4080199037"/>
                  </a:ext>
                </a:extLst>
              </a:tr>
              <a:tr h="576072">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Jul 04</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endPar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Designs and develops </a:t>
                      </a:r>
                      <a:r>
                        <a:rPr lang="en-US" sz="900" kern="12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Glovo</a:t>
                      </a:r>
                      <a:r>
                        <a:rPr lang="en-US"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 mobile application that offers to buy, pick up, and deliver food for restaurants and shops, e-commerce sites, and offices.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endPar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a:lnSpc>
                          <a:spcPct val="115000"/>
                        </a:lnSpc>
                        <a:spcBef>
                          <a:spcPts val="0"/>
                        </a:spcBef>
                        <a:spcAft>
                          <a:spcPts val="0"/>
                        </a:spcAft>
                      </a:pPr>
                      <a:r>
                        <a:rPr lang="en-US" sz="9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algn="ctr" defTabSz="914400" rtl="0" eaLnBrk="1" latinLnBrk="0" hangingPunct="1">
                        <a:lnSpc>
                          <a:spcPct val="115000"/>
                        </a:lnSpc>
                        <a:spcBef>
                          <a:spcPts val="0"/>
                        </a:spcBef>
                        <a:spcAft>
                          <a:spcPts val="0"/>
                        </a:spcAft>
                      </a:pPr>
                      <a:r>
                        <a:rPr lang="en-US" sz="9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53464" marR="53464"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2328053"/>
                  </a:ext>
                </a:extLst>
              </a:tr>
            </a:tbl>
          </a:graphicData>
        </a:graphic>
      </p:graphicFrame>
      <p:sp>
        <p:nvSpPr>
          <p:cNvPr id="25" name="TextBox 24">
            <a:extLst>
              <a:ext uri="{FF2B5EF4-FFF2-40B4-BE49-F238E27FC236}">
                <a16:creationId xmlns:a16="http://schemas.microsoft.com/office/drawing/2014/main" id="{8CE30D18-3C75-4892-9670-9C088F394E37}"/>
              </a:ext>
            </a:extLst>
          </p:cNvPr>
          <p:cNvSpPr txBox="1"/>
          <p:nvPr/>
        </p:nvSpPr>
        <p:spPr>
          <a:xfrm>
            <a:off x="352506" y="6532541"/>
            <a:ext cx="2928576"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  |  (1) EV / NTM EBITDA</a:t>
            </a:r>
          </a:p>
        </p:txBody>
      </p:sp>
      <p:pic>
        <p:nvPicPr>
          <p:cNvPr id="1032" name="Picture 8" descr="Clif Bar logo and symbol, meaning, history, PNG">
            <a:extLst>
              <a:ext uri="{FF2B5EF4-FFF2-40B4-BE49-F238E27FC236}">
                <a16:creationId xmlns:a16="http://schemas.microsoft.com/office/drawing/2014/main" id="{F6BD95AD-94A5-43EC-B166-8A6585B11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285" y="1294329"/>
            <a:ext cx="705851" cy="5383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ondelez logo and symbol, meaning, history, PNG">
            <a:extLst>
              <a:ext uri="{FF2B5EF4-FFF2-40B4-BE49-F238E27FC236}">
                <a16:creationId xmlns:a16="http://schemas.microsoft.com/office/drawing/2014/main" id="{A4F68167-5928-4F8D-9FAA-FFE3D4337E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600" y="1103434"/>
            <a:ext cx="1260619" cy="7878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Eagle Family Foods Group | Logopedia | Fandom">
            <a:extLst>
              <a:ext uri="{FF2B5EF4-FFF2-40B4-BE49-F238E27FC236}">
                <a16:creationId xmlns:a16="http://schemas.microsoft.com/office/drawing/2014/main" id="{7C1BC22A-E962-4E9F-9D19-F5203EE726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4924" y="1819804"/>
            <a:ext cx="1082548" cy="6011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File:General Mills logo.svg - Wikipedia">
            <a:extLst>
              <a:ext uri="{FF2B5EF4-FFF2-40B4-BE49-F238E27FC236}">
                <a16:creationId xmlns:a16="http://schemas.microsoft.com/office/drawing/2014/main" id="{792CD691-0B6D-4DED-949F-1B20D1F004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0667" y="1891321"/>
            <a:ext cx="855687" cy="49870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le:Glovo logo.png - Wikimedia Commons">
            <a:extLst>
              <a:ext uri="{FF2B5EF4-FFF2-40B4-BE49-F238E27FC236}">
                <a16:creationId xmlns:a16="http://schemas.microsoft.com/office/drawing/2014/main" id="{FA5815D8-ACD0-4406-A096-A53016E5E4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669" y="2471710"/>
            <a:ext cx="1428764" cy="4809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elivery Hero logo">
            <a:extLst>
              <a:ext uri="{FF2B5EF4-FFF2-40B4-BE49-F238E27FC236}">
                <a16:creationId xmlns:a16="http://schemas.microsoft.com/office/drawing/2014/main" id="{33DCBECF-0C6B-4F2A-B702-40632FED9A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4334" y="2384033"/>
            <a:ext cx="1163728" cy="654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723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7A4CC0D-9F91-4B55-8C3C-E665547F2EFC}"/>
              </a:ext>
            </a:extLst>
          </p:cNvPr>
          <p:cNvGrpSpPr/>
          <p:nvPr/>
        </p:nvGrpSpPr>
        <p:grpSpPr>
          <a:xfrm rot="10800000">
            <a:off x="3417564" y="0"/>
            <a:ext cx="5723313" cy="6858000"/>
            <a:chOff x="0" y="0"/>
            <a:chExt cx="7631084" cy="6858000"/>
          </a:xfrm>
          <a:solidFill>
            <a:srgbClr val="DADADA"/>
          </a:solidFill>
          <a:effectLst>
            <a:outerShdw blurRad="50800" dist="38100" dir="2700000" algn="tl" rotWithShape="0">
              <a:prstClr val="black">
                <a:alpha val="40000"/>
              </a:prstClr>
            </a:outerShdw>
          </a:effectLst>
        </p:grpSpPr>
        <p:sp>
          <p:nvSpPr>
            <p:cNvPr id="3" name="Rectangle 2">
              <a:extLst>
                <a:ext uri="{FF2B5EF4-FFF2-40B4-BE49-F238E27FC236}">
                  <a16:creationId xmlns:a16="http://schemas.microsoft.com/office/drawing/2014/main" id="{20043FBC-80A3-4B22-BB34-4CA5490536A8}"/>
                </a:ext>
              </a:extLst>
            </p:cNvPr>
            <p:cNvSpPr/>
            <p:nvPr userDrawn="1"/>
          </p:nvSpPr>
          <p:spPr>
            <a:xfrm>
              <a:off x="0" y="0"/>
              <a:ext cx="338488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Isosceles Triangle 3">
              <a:extLst>
                <a:ext uri="{FF2B5EF4-FFF2-40B4-BE49-F238E27FC236}">
                  <a16:creationId xmlns:a16="http://schemas.microsoft.com/office/drawing/2014/main" id="{8684B75F-249F-4ABC-ADD3-6F1BDB4707B5}"/>
                </a:ext>
              </a:extLst>
            </p:cNvPr>
            <p:cNvSpPr/>
            <p:nvPr userDrawn="1"/>
          </p:nvSpPr>
          <p:spPr>
            <a:xfrm rot="5400000">
              <a:off x="2078982" y="1305898"/>
              <a:ext cx="6858000" cy="4246204"/>
            </a:xfrm>
            <a:prstGeom prst="triangle">
              <a:avLst>
                <a:gd name="adj" fmla="val 0"/>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5" name="TextBox 4">
            <a:extLst>
              <a:ext uri="{FF2B5EF4-FFF2-40B4-BE49-F238E27FC236}">
                <a16:creationId xmlns:a16="http://schemas.microsoft.com/office/drawing/2014/main" id="{235CE314-C9D8-4A88-BF6E-AA35E95BC1D9}"/>
              </a:ext>
            </a:extLst>
          </p:cNvPr>
          <p:cNvSpPr txBox="1"/>
          <p:nvPr/>
        </p:nvSpPr>
        <p:spPr>
          <a:xfrm>
            <a:off x="6480451" y="2371450"/>
            <a:ext cx="1482778" cy="300082"/>
          </a:xfrm>
          <a:prstGeom prst="rect">
            <a:avLst/>
          </a:prstGeom>
          <a:noFill/>
        </p:spPr>
        <p:txBody>
          <a:bodyPr wrap="none" rtlCol="0">
            <a:spAutoFit/>
          </a:bodyPr>
          <a:lstStyle/>
          <a:p>
            <a:pPr algn="r" defTabSz="685749">
              <a:defRPr/>
            </a:pPr>
            <a:r>
              <a:rPr lang="en-US" sz="1350" spc="450" dirty="0">
                <a:solidFill>
                  <a:srgbClr val="4472C4">
                    <a:lumMod val="50000"/>
                  </a:srgbClr>
                </a:solidFill>
                <a:latin typeface="Times New Roman" panose="02020603050405020304" pitchFamily="18" charset="0"/>
                <a:cs typeface="Times New Roman" panose="02020603050405020304" pitchFamily="18" charset="0"/>
              </a:rPr>
              <a:t>contact us</a:t>
            </a:r>
          </a:p>
        </p:txBody>
      </p:sp>
      <p:cxnSp>
        <p:nvCxnSpPr>
          <p:cNvPr id="7" name="Straight Connector 6">
            <a:extLst>
              <a:ext uri="{FF2B5EF4-FFF2-40B4-BE49-F238E27FC236}">
                <a16:creationId xmlns:a16="http://schemas.microsoft.com/office/drawing/2014/main" id="{EC5D27DA-1F31-4F10-9BE6-C3E6F2C4DE75}"/>
              </a:ext>
            </a:extLst>
          </p:cNvPr>
          <p:cNvCxnSpPr/>
          <p:nvPr/>
        </p:nvCxnSpPr>
        <p:spPr>
          <a:xfrm>
            <a:off x="5798444" y="2758817"/>
            <a:ext cx="2846792" cy="0"/>
          </a:xfrm>
          <a:prstGeom prst="line">
            <a:avLst/>
          </a:prstGeom>
          <a:ln w="28575">
            <a:solidFill>
              <a:srgbClr val="A5A5A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23BEAD8B-E03D-40A6-844F-712B0AD27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3749" y="2899892"/>
            <a:ext cx="1836183" cy="157203"/>
          </a:xfrm>
          <a:prstGeom prst="rect">
            <a:avLst/>
          </a:prstGeom>
        </p:spPr>
      </p:pic>
      <p:cxnSp>
        <p:nvCxnSpPr>
          <p:cNvPr id="6" name="Straight Connector 5">
            <a:extLst>
              <a:ext uri="{FF2B5EF4-FFF2-40B4-BE49-F238E27FC236}">
                <a16:creationId xmlns:a16="http://schemas.microsoft.com/office/drawing/2014/main" id="{29CE56B6-FA86-4E4B-B1FD-3E16CD4C0AF7}"/>
              </a:ext>
            </a:extLst>
          </p:cNvPr>
          <p:cNvCxnSpPr/>
          <p:nvPr/>
        </p:nvCxnSpPr>
        <p:spPr>
          <a:xfrm>
            <a:off x="5798444" y="3424098"/>
            <a:ext cx="2846792" cy="0"/>
          </a:xfrm>
          <a:prstGeom prst="line">
            <a:avLst/>
          </a:prstGeom>
          <a:ln>
            <a:solidFill>
              <a:srgbClr val="A5A5A5"/>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50F3190-1787-49B2-B069-8F8089E14CC6}"/>
              </a:ext>
            </a:extLst>
          </p:cNvPr>
          <p:cNvSpPr txBox="1"/>
          <p:nvPr/>
        </p:nvSpPr>
        <p:spPr>
          <a:xfrm>
            <a:off x="5801302" y="3530736"/>
            <a:ext cx="1186434" cy="361637"/>
          </a:xfrm>
          <a:prstGeom prst="rect">
            <a:avLst/>
          </a:prstGeom>
          <a:noFill/>
        </p:spPr>
        <p:txBody>
          <a:bodyPr wrap="square" rtlCol="0">
            <a:spAutoFit/>
          </a:bodyPr>
          <a:lstStyle/>
          <a:p>
            <a:pPr algn="ctr">
              <a:spcAft>
                <a:spcPts val="300"/>
              </a:spcAft>
            </a:pPr>
            <a:r>
              <a:rPr lang="en-US" sz="825" b="1" dirty="0">
                <a:solidFill>
                  <a:srgbClr val="00375D"/>
                </a:solidFill>
                <a:latin typeface="Times New Roman" panose="02020603050405020304" pitchFamily="18" charset="0"/>
                <a:cs typeface="Times New Roman" panose="02020603050405020304" pitchFamily="18" charset="0"/>
              </a:rPr>
              <a:t>Michael Mufson</a:t>
            </a:r>
          </a:p>
          <a:p>
            <a:pPr algn="ctr"/>
            <a:r>
              <a:rPr lang="en-US" sz="675" i="1" dirty="0">
                <a:solidFill>
                  <a:srgbClr val="00375D"/>
                </a:solidFill>
                <a:latin typeface="Times New Roman" panose="02020603050405020304" pitchFamily="18" charset="0"/>
                <a:cs typeface="Times New Roman" panose="02020603050405020304" pitchFamily="18" charset="0"/>
              </a:rPr>
              <a:t>Managing Director</a:t>
            </a:r>
          </a:p>
        </p:txBody>
      </p:sp>
      <p:grpSp>
        <p:nvGrpSpPr>
          <p:cNvPr id="26" name="Group 25">
            <a:extLst>
              <a:ext uri="{FF2B5EF4-FFF2-40B4-BE49-F238E27FC236}">
                <a16:creationId xmlns:a16="http://schemas.microsoft.com/office/drawing/2014/main" id="{ADD7A318-43EE-4EFE-85E7-AF1FF3FB2012}"/>
              </a:ext>
            </a:extLst>
          </p:cNvPr>
          <p:cNvGrpSpPr/>
          <p:nvPr/>
        </p:nvGrpSpPr>
        <p:grpSpPr>
          <a:xfrm>
            <a:off x="5571559" y="3883369"/>
            <a:ext cx="1645920" cy="178960"/>
            <a:chOff x="2330020" y="1723840"/>
            <a:chExt cx="2054607" cy="238613"/>
          </a:xfrm>
        </p:grpSpPr>
        <p:sp>
          <p:nvSpPr>
            <p:cNvPr id="27" name="TextBox 26">
              <a:extLst>
                <a:ext uri="{FF2B5EF4-FFF2-40B4-BE49-F238E27FC236}">
                  <a16:creationId xmlns:a16="http://schemas.microsoft.com/office/drawing/2014/main" id="{0027C9AA-7A04-4AF0-9564-0179AD275B99}"/>
                </a:ext>
              </a:extLst>
            </p:cNvPr>
            <p:cNvSpPr txBox="1"/>
            <p:nvPr/>
          </p:nvSpPr>
          <p:spPr>
            <a:xfrm>
              <a:off x="2443050" y="1723840"/>
              <a:ext cx="750094" cy="238613"/>
            </a:xfrm>
            <a:prstGeom prst="rect">
              <a:avLst/>
            </a:prstGeom>
            <a:noFill/>
          </p:spPr>
          <p:txBody>
            <a:bodyPr wrap="square" rtlCol="0">
              <a:spAutoFit/>
            </a:bodyPr>
            <a:lstStyle>
              <a:defPPr>
                <a:defRPr lang="en-US"/>
              </a:defPPr>
              <a:lvl1pPr>
                <a:defRPr sz="1000" b="1">
                  <a:solidFill>
                    <a:srgbClr val="333333"/>
                  </a:solidFill>
                </a:defRPr>
              </a:lvl1pPr>
            </a:lstStyle>
            <a:p>
              <a:r>
                <a:rPr lang="en-US" sz="563" b="0" dirty="0">
                  <a:latin typeface="Times New Roman" panose="02020603050405020304" pitchFamily="18" charset="0"/>
                  <a:cs typeface="Times New Roman" panose="02020603050405020304" pitchFamily="18" charset="0"/>
                </a:rPr>
                <a:t>215.399.5410</a:t>
              </a:r>
            </a:p>
          </p:txBody>
        </p:sp>
        <p:sp>
          <p:nvSpPr>
            <p:cNvPr id="28" name="TextBox 27">
              <a:extLst>
                <a:ext uri="{FF2B5EF4-FFF2-40B4-BE49-F238E27FC236}">
                  <a16:creationId xmlns:a16="http://schemas.microsoft.com/office/drawing/2014/main" id="{A5661F10-4DC6-4923-B05C-BE93BE339B26}"/>
                </a:ext>
              </a:extLst>
            </p:cNvPr>
            <p:cNvSpPr txBox="1"/>
            <p:nvPr>
              <p:custDataLst>
                <p:tags r:id="rId3"/>
              </p:custDataLst>
            </p:nvPr>
          </p:nvSpPr>
          <p:spPr>
            <a:xfrm>
              <a:off x="3269286" y="1723840"/>
              <a:ext cx="1115341" cy="238613"/>
            </a:xfrm>
            <a:prstGeom prst="rect">
              <a:avLst/>
            </a:prstGeom>
            <a:noFill/>
          </p:spPr>
          <p:txBody>
            <a:bodyPr wrap="square" rtlCol="0">
              <a:spAutoFit/>
            </a:bodyPr>
            <a:lstStyle>
              <a:defPPr>
                <a:defRPr lang="en-US"/>
              </a:defPPr>
              <a:lvl1pPr>
                <a:defRPr sz="1000" b="1">
                  <a:solidFill>
                    <a:srgbClr val="333333"/>
                  </a:solidFill>
                </a:defRPr>
              </a:lvl1pPr>
            </a:lstStyle>
            <a:p>
              <a:r>
                <a:rPr lang="en-US" sz="563" b="0" dirty="0">
                  <a:latin typeface="Times New Roman" panose="02020603050405020304" pitchFamily="18" charset="0"/>
                  <a:cs typeface="Times New Roman" panose="02020603050405020304" pitchFamily="18" charset="0"/>
                </a:rPr>
                <a:t>mmufson@mhhco.com</a:t>
              </a:r>
            </a:p>
          </p:txBody>
        </p:sp>
        <p:pic>
          <p:nvPicPr>
            <p:cNvPr id="29" name="Picture 28">
              <a:extLst>
                <a:ext uri="{FF2B5EF4-FFF2-40B4-BE49-F238E27FC236}">
                  <a16:creationId xmlns:a16="http://schemas.microsoft.com/office/drawing/2014/main" id="{61BC4F44-06D1-46FF-A76B-6C1EF2348ADC}"/>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23293" y="1727885"/>
              <a:ext cx="182880" cy="182880"/>
            </a:xfrm>
            <a:prstGeom prst="rect">
              <a:avLst/>
            </a:prstGeom>
          </p:spPr>
        </p:pic>
        <p:pic>
          <p:nvPicPr>
            <p:cNvPr id="30" name="Picture 29">
              <a:extLst>
                <a:ext uri="{FF2B5EF4-FFF2-40B4-BE49-F238E27FC236}">
                  <a16:creationId xmlns:a16="http://schemas.microsoft.com/office/drawing/2014/main" id="{91B15008-D1B7-40FD-9DDA-32FF70BCADCF}"/>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30020" y="1736275"/>
              <a:ext cx="182880" cy="182880"/>
            </a:xfrm>
            <a:prstGeom prst="rect">
              <a:avLst/>
            </a:prstGeom>
          </p:spPr>
        </p:pic>
      </p:grpSp>
      <p:sp>
        <p:nvSpPr>
          <p:cNvPr id="19" name="TextBox 18">
            <a:extLst>
              <a:ext uri="{FF2B5EF4-FFF2-40B4-BE49-F238E27FC236}">
                <a16:creationId xmlns:a16="http://schemas.microsoft.com/office/drawing/2014/main" id="{A4073B13-66CB-46C3-A873-9B6AFE529241}"/>
              </a:ext>
            </a:extLst>
          </p:cNvPr>
          <p:cNvSpPr txBox="1"/>
          <p:nvPr/>
        </p:nvSpPr>
        <p:spPr>
          <a:xfrm>
            <a:off x="7462028" y="3530736"/>
            <a:ext cx="1186434" cy="361637"/>
          </a:xfrm>
          <a:prstGeom prst="rect">
            <a:avLst/>
          </a:prstGeom>
          <a:noFill/>
        </p:spPr>
        <p:txBody>
          <a:bodyPr wrap="square" rtlCol="0">
            <a:spAutoFit/>
          </a:bodyPr>
          <a:lstStyle/>
          <a:p>
            <a:pPr algn="ctr">
              <a:spcAft>
                <a:spcPts val="300"/>
              </a:spcAft>
            </a:pPr>
            <a:r>
              <a:rPr lang="en-US" sz="825" b="1" dirty="0">
                <a:solidFill>
                  <a:srgbClr val="00375D"/>
                </a:solidFill>
                <a:latin typeface="Times New Roman" panose="02020603050405020304" pitchFamily="18" charset="0"/>
                <a:cs typeface="Times New Roman" panose="02020603050405020304" pitchFamily="18" charset="0"/>
              </a:rPr>
              <a:t>Anthony Lopez-Ona</a:t>
            </a:r>
          </a:p>
          <a:p>
            <a:pPr algn="ctr"/>
            <a:r>
              <a:rPr lang="en-US" sz="675" i="1" dirty="0">
                <a:solidFill>
                  <a:srgbClr val="00375D"/>
                </a:solidFill>
                <a:latin typeface="Times New Roman" panose="02020603050405020304" pitchFamily="18" charset="0"/>
                <a:cs typeface="Times New Roman" panose="02020603050405020304" pitchFamily="18" charset="0"/>
              </a:rPr>
              <a:t>Managing Director</a:t>
            </a:r>
          </a:p>
        </p:txBody>
      </p:sp>
      <p:grpSp>
        <p:nvGrpSpPr>
          <p:cNvPr id="46" name="Group 45">
            <a:extLst>
              <a:ext uri="{FF2B5EF4-FFF2-40B4-BE49-F238E27FC236}">
                <a16:creationId xmlns:a16="http://schemas.microsoft.com/office/drawing/2014/main" id="{86E40C96-8723-4E7C-A2BF-3338480DDB76}"/>
              </a:ext>
            </a:extLst>
          </p:cNvPr>
          <p:cNvGrpSpPr/>
          <p:nvPr/>
        </p:nvGrpSpPr>
        <p:grpSpPr>
          <a:xfrm>
            <a:off x="7245916" y="3883369"/>
            <a:ext cx="1783815" cy="178960"/>
            <a:chOff x="2307047" y="1723840"/>
            <a:chExt cx="2300160" cy="238613"/>
          </a:xfrm>
        </p:grpSpPr>
        <p:sp>
          <p:nvSpPr>
            <p:cNvPr id="47" name="TextBox 46">
              <a:extLst>
                <a:ext uri="{FF2B5EF4-FFF2-40B4-BE49-F238E27FC236}">
                  <a16:creationId xmlns:a16="http://schemas.microsoft.com/office/drawing/2014/main" id="{7D0BAB1F-D2DD-4238-A584-18616CF13B89}"/>
                </a:ext>
              </a:extLst>
            </p:cNvPr>
            <p:cNvSpPr txBox="1"/>
            <p:nvPr/>
          </p:nvSpPr>
          <p:spPr>
            <a:xfrm>
              <a:off x="2420076" y="1723840"/>
              <a:ext cx="1045784" cy="238613"/>
            </a:xfrm>
            <a:prstGeom prst="rect">
              <a:avLst/>
            </a:prstGeom>
            <a:noFill/>
          </p:spPr>
          <p:txBody>
            <a:bodyPr wrap="square" rtlCol="0">
              <a:spAutoFit/>
            </a:bodyPr>
            <a:lstStyle>
              <a:defPPr>
                <a:defRPr lang="en-US"/>
              </a:defPPr>
              <a:lvl1pPr>
                <a:defRPr sz="1000" b="1">
                  <a:solidFill>
                    <a:srgbClr val="333333"/>
                  </a:solidFill>
                </a:defRPr>
              </a:lvl1pPr>
            </a:lstStyle>
            <a:p>
              <a:r>
                <a:rPr lang="en-US" sz="563" b="0" dirty="0">
                  <a:latin typeface="Times New Roman" panose="02020603050405020304" pitchFamily="18" charset="0"/>
                  <a:cs typeface="Times New Roman" panose="02020603050405020304" pitchFamily="18" charset="0"/>
                </a:rPr>
                <a:t>215.399.5405</a:t>
              </a:r>
            </a:p>
          </p:txBody>
        </p:sp>
        <p:sp>
          <p:nvSpPr>
            <p:cNvPr id="48" name="TextBox 47">
              <a:extLst>
                <a:ext uri="{FF2B5EF4-FFF2-40B4-BE49-F238E27FC236}">
                  <a16:creationId xmlns:a16="http://schemas.microsoft.com/office/drawing/2014/main" id="{5A3FA8E2-8263-4F93-9076-40A416A4C658}"/>
                </a:ext>
              </a:extLst>
            </p:cNvPr>
            <p:cNvSpPr txBox="1"/>
            <p:nvPr>
              <p:custDataLst>
                <p:tags r:id="rId2"/>
              </p:custDataLst>
            </p:nvPr>
          </p:nvSpPr>
          <p:spPr>
            <a:xfrm>
              <a:off x="3246312" y="1723840"/>
              <a:ext cx="1360895" cy="238613"/>
            </a:xfrm>
            <a:prstGeom prst="rect">
              <a:avLst/>
            </a:prstGeom>
            <a:noFill/>
          </p:spPr>
          <p:txBody>
            <a:bodyPr wrap="square" rtlCol="0">
              <a:spAutoFit/>
            </a:bodyPr>
            <a:lstStyle>
              <a:defPPr>
                <a:defRPr lang="en-US"/>
              </a:defPPr>
              <a:lvl1pPr>
                <a:defRPr sz="1000" b="1">
                  <a:solidFill>
                    <a:srgbClr val="333333"/>
                  </a:solidFill>
                </a:defRPr>
              </a:lvl1pPr>
            </a:lstStyle>
            <a:p>
              <a:r>
                <a:rPr lang="en-US" sz="563" b="0" dirty="0">
                  <a:latin typeface="Times New Roman" panose="02020603050405020304" pitchFamily="18" charset="0"/>
                  <a:cs typeface="Times New Roman" panose="02020603050405020304" pitchFamily="18" charset="0"/>
                </a:rPr>
                <a:t>alopezona@mhhco.com</a:t>
              </a:r>
            </a:p>
          </p:txBody>
        </p:sp>
        <p:pic>
          <p:nvPicPr>
            <p:cNvPr id="49" name="Picture 48">
              <a:extLst>
                <a:ext uri="{FF2B5EF4-FFF2-40B4-BE49-F238E27FC236}">
                  <a16:creationId xmlns:a16="http://schemas.microsoft.com/office/drawing/2014/main" id="{D6949020-E19B-4BBC-96F2-FE1A83638E54}"/>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00320" y="1727885"/>
              <a:ext cx="182880" cy="182880"/>
            </a:xfrm>
            <a:prstGeom prst="rect">
              <a:avLst/>
            </a:prstGeom>
          </p:spPr>
        </p:pic>
        <p:pic>
          <p:nvPicPr>
            <p:cNvPr id="50" name="Picture 49">
              <a:extLst>
                <a:ext uri="{FF2B5EF4-FFF2-40B4-BE49-F238E27FC236}">
                  <a16:creationId xmlns:a16="http://schemas.microsoft.com/office/drawing/2014/main" id="{CE586AD5-1A2F-4FDD-AB47-4C8AA4D039D7}"/>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307047" y="1736275"/>
              <a:ext cx="182880" cy="182880"/>
            </a:xfrm>
            <a:prstGeom prst="rect">
              <a:avLst/>
            </a:prstGeom>
          </p:spPr>
        </p:pic>
      </p:grpSp>
      <p:grpSp>
        <p:nvGrpSpPr>
          <p:cNvPr id="62" name="Group 61">
            <a:extLst>
              <a:ext uri="{FF2B5EF4-FFF2-40B4-BE49-F238E27FC236}">
                <a16:creationId xmlns:a16="http://schemas.microsoft.com/office/drawing/2014/main" id="{9DDDC822-1117-4766-80CD-B64433654F4B}"/>
              </a:ext>
            </a:extLst>
          </p:cNvPr>
          <p:cNvGrpSpPr/>
          <p:nvPr/>
        </p:nvGrpSpPr>
        <p:grpSpPr>
          <a:xfrm>
            <a:off x="5571558" y="4170462"/>
            <a:ext cx="1532776" cy="543233"/>
            <a:chOff x="7520173" y="3661223"/>
            <a:chExt cx="2043701" cy="724310"/>
          </a:xfrm>
        </p:grpSpPr>
        <p:sp>
          <p:nvSpPr>
            <p:cNvPr id="40" name="TextBox 39">
              <a:extLst>
                <a:ext uri="{FF2B5EF4-FFF2-40B4-BE49-F238E27FC236}">
                  <a16:creationId xmlns:a16="http://schemas.microsoft.com/office/drawing/2014/main" id="{E2B31A75-E60F-41E4-AE26-E5D3A14E4C47}"/>
                </a:ext>
              </a:extLst>
            </p:cNvPr>
            <p:cNvSpPr txBox="1"/>
            <p:nvPr/>
          </p:nvSpPr>
          <p:spPr>
            <a:xfrm>
              <a:off x="7788100" y="3661223"/>
              <a:ext cx="1581912" cy="482182"/>
            </a:xfrm>
            <a:prstGeom prst="rect">
              <a:avLst/>
            </a:prstGeom>
            <a:noFill/>
          </p:spPr>
          <p:txBody>
            <a:bodyPr wrap="square" rtlCol="0">
              <a:spAutoFit/>
            </a:bodyPr>
            <a:lstStyle/>
            <a:p>
              <a:pPr algn="ctr">
                <a:spcAft>
                  <a:spcPts val="300"/>
                </a:spcAft>
              </a:pPr>
              <a:r>
                <a:rPr lang="en-US" sz="825" b="1" dirty="0">
                  <a:solidFill>
                    <a:srgbClr val="00375D"/>
                  </a:solidFill>
                  <a:latin typeface="Times New Roman" panose="02020603050405020304" pitchFamily="18" charset="0"/>
                  <a:cs typeface="Times New Roman" panose="02020603050405020304" pitchFamily="18" charset="0"/>
                </a:rPr>
                <a:t>Jimmy Yu</a:t>
              </a:r>
            </a:p>
            <a:p>
              <a:pPr algn="ctr"/>
              <a:r>
                <a:rPr lang="en-US" sz="675" i="1" dirty="0">
                  <a:solidFill>
                    <a:srgbClr val="00375D"/>
                  </a:solidFill>
                  <a:latin typeface="Times New Roman" panose="02020603050405020304" pitchFamily="18" charset="0"/>
                  <a:cs typeface="Times New Roman" panose="02020603050405020304" pitchFamily="18" charset="0"/>
                </a:rPr>
                <a:t>Vice President</a:t>
              </a:r>
            </a:p>
          </p:txBody>
        </p:sp>
        <p:grpSp>
          <p:nvGrpSpPr>
            <p:cNvPr id="51" name="Group 50">
              <a:extLst>
                <a:ext uri="{FF2B5EF4-FFF2-40B4-BE49-F238E27FC236}">
                  <a16:creationId xmlns:a16="http://schemas.microsoft.com/office/drawing/2014/main" id="{30E704EF-8009-4A7C-844E-9047531971DE}"/>
                </a:ext>
              </a:extLst>
            </p:cNvPr>
            <p:cNvGrpSpPr/>
            <p:nvPr/>
          </p:nvGrpSpPr>
          <p:grpSpPr>
            <a:xfrm>
              <a:off x="7520173" y="4146920"/>
              <a:ext cx="2043701" cy="238613"/>
              <a:chOff x="2278723" y="1723840"/>
              <a:chExt cx="1976455" cy="238613"/>
            </a:xfrm>
          </p:grpSpPr>
          <p:sp>
            <p:nvSpPr>
              <p:cNvPr id="52" name="TextBox 51">
                <a:extLst>
                  <a:ext uri="{FF2B5EF4-FFF2-40B4-BE49-F238E27FC236}">
                    <a16:creationId xmlns:a16="http://schemas.microsoft.com/office/drawing/2014/main" id="{3FC15A94-8770-4841-8121-08B6D3E5D8F8}"/>
                  </a:ext>
                </a:extLst>
              </p:cNvPr>
              <p:cNvSpPr txBox="1"/>
              <p:nvPr/>
            </p:nvSpPr>
            <p:spPr>
              <a:xfrm>
                <a:off x="2395481" y="1723840"/>
                <a:ext cx="805906" cy="238613"/>
              </a:xfrm>
              <a:prstGeom prst="rect">
                <a:avLst/>
              </a:prstGeom>
              <a:noFill/>
            </p:spPr>
            <p:txBody>
              <a:bodyPr wrap="square" rtlCol="0">
                <a:spAutoFit/>
              </a:bodyPr>
              <a:lstStyle>
                <a:defPPr>
                  <a:defRPr lang="en-US"/>
                </a:defPPr>
                <a:lvl1pPr>
                  <a:defRPr sz="1000" b="1">
                    <a:solidFill>
                      <a:srgbClr val="333333"/>
                    </a:solidFill>
                  </a:defRPr>
                </a:lvl1pPr>
              </a:lstStyle>
              <a:p>
                <a:r>
                  <a:rPr lang="en-US" sz="563" b="0" dirty="0">
                    <a:latin typeface="Times New Roman" panose="02020603050405020304" pitchFamily="18" charset="0"/>
                    <a:cs typeface="Times New Roman" panose="02020603050405020304" pitchFamily="18" charset="0"/>
                  </a:rPr>
                  <a:t>215.399.5408</a:t>
                </a:r>
              </a:p>
            </p:txBody>
          </p:sp>
          <p:sp>
            <p:nvSpPr>
              <p:cNvPr id="53" name="TextBox 52">
                <a:extLst>
                  <a:ext uri="{FF2B5EF4-FFF2-40B4-BE49-F238E27FC236}">
                    <a16:creationId xmlns:a16="http://schemas.microsoft.com/office/drawing/2014/main" id="{4F615140-F84B-4626-B595-342E5B6FCC0D}"/>
                  </a:ext>
                </a:extLst>
              </p:cNvPr>
              <p:cNvSpPr txBox="1"/>
              <p:nvPr>
                <p:custDataLst>
                  <p:tags r:id="rId1"/>
                </p:custDataLst>
              </p:nvPr>
            </p:nvSpPr>
            <p:spPr>
              <a:xfrm>
                <a:off x="3248958" y="1723840"/>
                <a:ext cx="1006220" cy="238613"/>
              </a:xfrm>
              <a:prstGeom prst="rect">
                <a:avLst/>
              </a:prstGeom>
              <a:noFill/>
            </p:spPr>
            <p:txBody>
              <a:bodyPr wrap="square" rtlCol="0">
                <a:spAutoFit/>
              </a:bodyPr>
              <a:lstStyle>
                <a:defPPr>
                  <a:defRPr lang="en-US"/>
                </a:defPPr>
                <a:lvl1pPr>
                  <a:defRPr sz="1000" b="1">
                    <a:solidFill>
                      <a:srgbClr val="333333"/>
                    </a:solidFill>
                  </a:defRPr>
                </a:lvl1pPr>
              </a:lstStyle>
              <a:p>
                <a:r>
                  <a:rPr lang="en-US" sz="563" b="0" dirty="0">
                    <a:latin typeface="Times New Roman" panose="02020603050405020304" pitchFamily="18" charset="0"/>
                    <a:cs typeface="Times New Roman" panose="02020603050405020304" pitchFamily="18" charset="0"/>
                  </a:rPr>
                  <a:t>jyu@mhhco.com</a:t>
                </a:r>
              </a:p>
            </p:txBody>
          </p:sp>
          <p:pic>
            <p:nvPicPr>
              <p:cNvPr id="54" name="Picture 53">
                <a:extLst>
                  <a:ext uri="{FF2B5EF4-FFF2-40B4-BE49-F238E27FC236}">
                    <a16:creationId xmlns:a16="http://schemas.microsoft.com/office/drawing/2014/main" id="{E9F0F1EE-69A6-42C9-BF00-2B933E0F8CAA}"/>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098152" y="1727885"/>
                <a:ext cx="182880" cy="182880"/>
              </a:xfrm>
              <a:prstGeom prst="rect">
                <a:avLst/>
              </a:prstGeom>
            </p:spPr>
          </p:pic>
          <p:pic>
            <p:nvPicPr>
              <p:cNvPr id="55" name="Picture 54">
                <a:extLst>
                  <a:ext uri="{FF2B5EF4-FFF2-40B4-BE49-F238E27FC236}">
                    <a16:creationId xmlns:a16="http://schemas.microsoft.com/office/drawing/2014/main" id="{75CCAFFB-6DAB-4896-B87A-E63F56772076}"/>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8723" y="1736275"/>
                <a:ext cx="182880" cy="182880"/>
              </a:xfrm>
              <a:prstGeom prst="rect">
                <a:avLst/>
              </a:prstGeom>
            </p:spPr>
          </p:pic>
        </p:grpSp>
      </p:grpSp>
      <p:sp>
        <p:nvSpPr>
          <p:cNvPr id="9" name="TextBox 8">
            <a:extLst>
              <a:ext uri="{FF2B5EF4-FFF2-40B4-BE49-F238E27FC236}">
                <a16:creationId xmlns:a16="http://schemas.microsoft.com/office/drawing/2014/main" id="{9E4E98B4-1D6C-4D2B-AA13-DCEBDE53A675}"/>
              </a:ext>
            </a:extLst>
          </p:cNvPr>
          <p:cNvSpPr txBox="1"/>
          <p:nvPr/>
        </p:nvSpPr>
        <p:spPr>
          <a:xfrm>
            <a:off x="226774" y="394010"/>
            <a:ext cx="4482389" cy="4611519"/>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Mufson Howe Hunter &amp; Co. </a:t>
            </a:r>
            <a:r>
              <a:rPr lang="en-US" sz="1200" dirty="0">
                <a:latin typeface="Times New Roman" panose="02020603050405020304" pitchFamily="18" charset="0"/>
                <a:cs typeface="Times New Roman" panose="02020603050405020304" pitchFamily="18" charset="0"/>
              </a:rPr>
              <a:t>is an independent investment bank for middle-market companies.  We focus on mergers and acquisitions, recapitalizations and raising capital. </a:t>
            </a: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pPr>
              <a:spcAft>
                <a:spcPts val="600"/>
              </a:spcAft>
            </a:pPr>
            <a:r>
              <a:rPr lang="en-US" sz="1200" b="1" dirty="0">
                <a:latin typeface="Times New Roman" panose="02020603050405020304" pitchFamily="18" charset="0"/>
                <a:cs typeface="Times New Roman" panose="02020603050405020304" pitchFamily="18" charset="0"/>
              </a:rPr>
              <a:t>Mergers &amp; Acquisitions</a:t>
            </a:r>
            <a:endParaRPr lang="en-US" sz="1200" dirty="0">
              <a:latin typeface="Times New Roman" panose="02020603050405020304" pitchFamily="18" charset="0"/>
              <a:cs typeface="Times New Roman" panose="02020603050405020304" pitchFamily="18" charset="0"/>
            </a:endParaRPr>
          </a:p>
          <a:p>
            <a:pPr marL="341313"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Advise buyers and sellers (public and private companies)</a:t>
            </a: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Sale of businesses, strategic acquisitions, management buy-outs and industry build-ups</a:t>
            </a:r>
          </a:p>
          <a:p>
            <a:r>
              <a:rPr lang="en-US" sz="1200" dirty="0">
                <a:latin typeface="Times New Roman" panose="02020603050405020304" pitchFamily="18" charset="0"/>
                <a:cs typeface="Times New Roman" panose="02020603050405020304" pitchFamily="18" charset="0"/>
              </a:rPr>
              <a:t> </a:t>
            </a:r>
          </a:p>
          <a:p>
            <a:pPr>
              <a:spcAft>
                <a:spcPts val="600"/>
              </a:spcAft>
            </a:pPr>
            <a:r>
              <a:rPr lang="en-US" sz="1200" b="1" dirty="0">
                <a:latin typeface="Times New Roman" panose="02020603050405020304" pitchFamily="18" charset="0"/>
                <a:cs typeface="Times New Roman" panose="02020603050405020304" pitchFamily="18" charset="0"/>
              </a:rPr>
              <a:t>Raise Capital</a:t>
            </a:r>
            <a:endParaRPr lang="en-US" sz="1200" dirty="0">
              <a:latin typeface="Times New Roman" panose="02020603050405020304" pitchFamily="18" charset="0"/>
              <a:cs typeface="Times New Roman" panose="02020603050405020304" pitchFamily="18" charset="0"/>
            </a:endParaRP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Equity (control and non-control)</a:t>
            </a: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Mezzanine financing</a:t>
            </a: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Senior and junior debt</a:t>
            </a: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Typically raise capital from banks, finance companies, private investment funds and private equity groups</a:t>
            </a:r>
          </a:p>
          <a:p>
            <a:r>
              <a:rPr lang="en-US" sz="1200" dirty="0">
                <a:latin typeface="Times New Roman" panose="02020603050405020304" pitchFamily="18" charset="0"/>
                <a:cs typeface="Times New Roman" panose="02020603050405020304" pitchFamily="18" charset="0"/>
              </a:rPr>
              <a:t> </a:t>
            </a:r>
          </a:p>
          <a:p>
            <a:pPr>
              <a:spcAft>
                <a:spcPts val="600"/>
              </a:spcAft>
            </a:pPr>
            <a:r>
              <a:rPr lang="en-US" sz="1200" b="1" dirty="0">
                <a:latin typeface="Times New Roman" panose="02020603050405020304" pitchFamily="18" charset="0"/>
                <a:cs typeface="Times New Roman" panose="02020603050405020304" pitchFamily="18" charset="0"/>
              </a:rPr>
              <a:t>Financial Advisory Services</a:t>
            </a:r>
            <a:endParaRPr lang="en-US" sz="1200" dirty="0">
              <a:latin typeface="Times New Roman" panose="02020603050405020304" pitchFamily="18" charset="0"/>
              <a:cs typeface="Times New Roman" panose="02020603050405020304" pitchFamily="18" charset="0"/>
            </a:endParaRP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Analysis of business strategies and options</a:t>
            </a: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Fairness opinions</a:t>
            </a:r>
          </a:p>
          <a:p>
            <a:pPr marL="341313" lvl="0" indent="-171450">
              <a:spcAft>
                <a:spcPts val="400"/>
              </a:spcAf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Valuations</a:t>
            </a:r>
          </a:p>
        </p:txBody>
      </p:sp>
      <p:sp>
        <p:nvSpPr>
          <p:cNvPr id="38" name="TextBox 37">
            <a:extLst>
              <a:ext uri="{FF2B5EF4-FFF2-40B4-BE49-F238E27FC236}">
                <a16:creationId xmlns:a16="http://schemas.microsoft.com/office/drawing/2014/main" id="{CEF255EB-A8C1-412A-9282-DE5B83C6A5AB}"/>
              </a:ext>
            </a:extLst>
          </p:cNvPr>
          <p:cNvSpPr txBox="1"/>
          <p:nvPr/>
        </p:nvSpPr>
        <p:spPr>
          <a:xfrm>
            <a:off x="226774" y="5931196"/>
            <a:ext cx="2986775" cy="815608"/>
          </a:xfrm>
          <a:prstGeom prst="rect">
            <a:avLst/>
          </a:prstGeom>
          <a:noFill/>
        </p:spPr>
        <p:txBody>
          <a:bodyPr wrap="square" rtlCol="0">
            <a:spAutoFit/>
          </a:bodyPr>
          <a:lstStyle/>
          <a:p>
            <a:r>
              <a:rPr lang="en-US" sz="1000" dirty="0">
                <a:solidFill>
                  <a:srgbClr val="5C5C5C"/>
                </a:solidFill>
                <a:latin typeface="Times New Roman" panose="02020603050405020304" pitchFamily="18" charset="0"/>
                <a:cs typeface="Times New Roman" panose="02020603050405020304" pitchFamily="18" charset="0"/>
              </a:rPr>
              <a:t>Broker dealer services provided by our wholly-owned subsidiary</a:t>
            </a:r>
          </a:p>
          <a:p>
            <a:endParaRPr lang="en-US" sz="900" dirty="0">
              <a:solidFill>
                <a:srgbClr val="5C5C5C"/>
              </a:solidFill>
              <a:latin typeface="Times New Roman" panose="02020603050405020304" pitchFamily="18" charset="0"/>
              <a:cs typeface="Times New Roman" panose="02020603050405020304" pitchFamily="18" charset="0"/>
            </a:endParaRPr>
          </a:p>
          <a:p>
            <a:r>
              <a:rPr lang="en-US" sz="900" dirty="0">
                <a:solidFill>
                  <a:srgbClr val="5C5C5C"/>
                </a:solidFill>
                <a:latin typeface="Times New Roman" panose="02020603050405020304" pitchFamily="18" charset="0"/>
                <a:cs typeface="Times New Roman" panose="02020603050405020304" pitchFamily="18" charset="0"/>
              </a:rPr>
              <a:t>Mufson Howe Hunter &amp; Partners LLC</a:t>
            </a:r>
          </a:p>
          <a:p>
            <a:r>
              <a:rPr lang="en-US" sz="900" dirty="0">
                <a:solidFill>
                  <a:srgbClr val="5C5C5C"/>
                </a:solidFill>
                <a:latin typeface="Times New Roman" panose="02020603050405020304" pitchFamily="18" charset="0"/>
                <a:cs typeface="Times New Roman" panose="02020603050405020304" pitchFamily="18" charset="0"/>
              </a:rPr>
              <a:t>Member SIPC | FINRA</a:t>
            </a:r>
          </a:p>
        </p:txBody>
      </p:sp>
      <p:sp>
        <p:nvSpPr>
          <p:cNvPr id="10" name="TextBox 9">
            <a:extLst>
              <a:ext uri="{FF2B5EF4-FFF2-40B4-BE49-F238E27FC236}">
                <a16:creationId xmlns:a16="http://schemas.microsoft.com/office/drawing/2014/main" id="{D37D42DA-63B1-46D2-9CEC-287C386B302D}"/>
              </a:ext>
            </a:extLst>
          </p:cNvPr>
          <p:cNvSpPr txBox="1"/>
          <p:nvPr/>
        </p:nvSpPr>
        <p:spPr>
          <a:xfrm>
            <a:off x="6379254" y="3144380"/>
            <a:ext cx="1685173" cy="246221"/>
          </a:xfrm>
          <a:prstGeom prst="rect">
            <a:avLst/>
          </a:prstGeom>
          <a:noFill/>
        </p:spPr>
        <p:txBody>
          <a:bodyPr wrap="square" rtlCol="0">
            <a:spAutoFit/>
          </a:bodyPr>
          <a:lstStyle/>
          <a:p>
            <a:pPr algn="ctr"/>
            <a:r>
              <a:rPr lang="en-US" sz="1000" i="1" dirty="0">
                <a:solidFill>
                  <a:srgbClr val="00375D"/>
                </a:solidFill>
                <a:hlinkClick r:id="rId8"/>
              </a:rPr>
              <a:t>www.mhhco.com</a:t>
            </a:r>
            <a:endParaRPr lang="en-US" sz="1000" i="1" dirty="0">
              <a:solidFill>
                <a:srgbClr val="00375D"/>
              </a:solidFill>
            </a:endParaRPr>
          </a:p>
        </p:txBody>
      </p:sp>
    </p:spTree>
    <p:extLst>
      <p:ext uri="{BB962C8B-B14F-4D97-AF65-F5344CB8AC3E}">
        <p14:creationId xmlns:p14="http://schemas.microsoft.com/office/powerpoint/2010/main" val="1974798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76192953-340C-4E10-873A-E51F597BE1D1}"/>
              </a:ext>
            </a:extLst>
          </p:cNvPr>
          <p:cNvSpPr txBox="1">
            <a:spLocks/>
          </p:cNvSpPr>
          <p:nvPr/>
        </p:nvSpPr>
        <p:spPr bwMode="auto">
          <a:xfrm>
            <a:off x="352506" y="961128"/>
            <a:ext cx="65151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8100" tIns="38100" rIns="38100" bIns="38100" anchor="ctr">
            <a:spAutoFit/>
          </a:bodyPr>
          <a:lstStyle>
            <a:lvl1pPr defTabSz="461963">
              <a:defRPr sz="5600">
                <a:solidFill>
                  <a:srgbClr val="FFFFFF"/>
                </a:solidFill>
                <a:latin typeface="Avenir Light"/>
                <a:ea typeface="Avenir Light"/>
                <a:cs typeface="Avenir Light"/>
                <a:sym typeface="Avenir Light"/>
              </a:defRPr>
            </a:lvl1pPr>
            <a:lvl2pPr marL="742950" indent="-285750" defTabSz="461963">
              <a:defRPr sz="5600">
                <a:solidFill>
                  <a:srgbClr val="FFFFFF"/>
                </a:solidFill>
                <a:latin typeface="Avenir Light"/>
                <a:ea typeface="Avenir Light"/>
                <a:cs typeface="Avenir Light"/>
                <a:sym typeface="Avenir Light"/>
              </a:defRPr>
            </a:lvl2pPr>
            <a:lvl3pPr marL="1143000" indent="-228600" defTabSz="461963">
              <a:defRPr sz="5600">
                <a:solidFill>
                  <a:srgbClr val="FFFFFF"/>
                </a:solidFill>
                <a:latin typeface="Avenir Light"/>
                <a:ea typeface="Avenir Light"/>
                <a:cs typeface="Avenir Light"/>
                <a:sym typeface="Avenir Light"/>
              </a:defRPr>
            </a:lvl3pPr>
            <a:lvl4pPr marL="1600200" indent="-228600" defTabSz="461963">
              <a:defRPr sz="5600">
                <a:solidFill>
                  <a:srgbClr val="FFFFFF"/>
                </a:solidFill>
                <a:latin typeface="Avenir Light"/>
                <a:ea typeface="Avenir Light"/>
                <a:cs typeface="Avenir Light"/>
                <a:sym typeface="Avenir Light"/>
              </a:defRPr>
            </a:lvl4pPr>
            <a:lvl5pPr marL="2057400" indent="-228600" defTabSz="461963">
              <a:defRPr sz="5600">
                <a:solidFill>
                  <a:srgbClr val="FFFFFF"/>
                </a:solidFill>
                <a:latin typeface="Avenir Light"/>
                <a:ea typeface="Avenir Light"/>
                <a:cs typeface="Avenir Light"/>
                <a:sym typeface="Avenir Light"/>
              </a:defRPr>
            </a:lvl5pPr>
            <a:lvl6pPr marL="25146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6pPr>
            <a:lvl7pPr marL="29718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7pPr>
            <a:lvl8pPr marL="34290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8pPr>
            <a:lvl9pPr marL="3886200" indent="-228600" defTabSz="461963" eaLnBrk="0" fontAlgn="base" hangingPunct="0">
              <a:spcBef>
                <a:spcPct val="0"/>
              </a:spcBef>
              <a:spcAft>
                <a:spcPct val="0"/>
              </a:spcAft>
              <a:defRPr sz="5600">
                <a:solidFill>
                  <a:srgbClr val="FFFFFF"/>
                </a:solidFill>
                <a:latin typeface="Avenir Light"/>
                <a:ea typeface="Avenir Light"/>
                <a:cs typeface="Avenir Light"/>
                <a:sym typeface="Avenir Light"/>
              </a:defRPr>
            </a:lvl9pPr>
          </a:lstStyle>
          <a:p>
            <a:r>
              <a:rPr lang="en-US" altLang="en-US" sz="1800" b="1" spc="225" dirty="0">
                <a:solidFill>
                  <a:schemeClr val="bg1"/>
                </a:solidFill>
                <a:latin typeface="Times New Roman" panose="02020603050405020304" pitchFamily="18" charset="0"/>
                <a:ea typeface="Helvetica Neue"/>
                <a:cs typeface="Times New Roman" panose="02020603050405020304" pitchFamily="18" charset="0"/>
                <a:sym typeface="Helvetica Neue"/>
              </a:rPr>
              <a:t>Table of Contents</a:t>
            </a:r>
          </a:p>
        </p:txBody>
      </p:sp>
      <p:sp>
        <p:nvSpPr>
          <p:cNvPr id="3" name="TextBox 2">
            <a:extLst>
              <a:ext uri="{FF2B5EF4-FFF2-40B4-BE49-F238E27FC236}">
                <a16:creationId xmlns:a16="http://schemas.microsoft.com/office/drawing/2014/main" id="{39728EB0-E381-4C6B-BAB7-6F2BC740F3A2}"/>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Food Production</a:t>
            </a:r>
          </a:p>
          <a:p>
            <a:r>
              <a:rPr lang="en-US" sz="1100" i="1" dirty="0">
                <a:solidFill>
                  <a:schemeClr val="bg1"/>
                </a:solidFill>
                <a:latin typeface="Times New Roman" panose="02020603050405020304" pitchFamily="18" charset="0"/>
                <a:cs typeface="Times New Roman" panose="02020603050405020304" pitchFamily="18" charset="0"/>
              </a:rPr>
              <a:t>Baked Goods, Branded Foods, Private Label Foods, Snacks and Protein Processing for a variety of end-user markets.</a:t>
            </a:r>
          </a:p>
        </p:txBody>
      </p:sp>
      <p:sp>
        <p:nvSpPr>
          <p:cNvPr id="4" name="Rectangle 3">
            <a:extLst>
              <a:ext uri="{FF2B5EF4-FFF2-40B4-BE49-F238E27FC236}">
                <a16:creationId xmlns:a16="http://schemas.microsoft.com/office/drawing/2014/main" id="{79C4458E-CBAE-4D43-80E5-ADBBFD85AD95}"/>
              </a:ext>
            </a:extLst>
          </p:cNvPr>
          <p:cNvSpPr/>
          <p:nvPr/>
        </p:nvSpPr>
        <p:spPr>
          <a:xfrm>
            <a:off x="395886" y="961128"/>
            <a:ext cx="8352223" cy="54864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16130B5-0658-46BF-B408-B9FF82C07CDE}"/>
              </a:ext>
            </a:extLst>
          </p:cNvPr>
          <p:cNvSpPr txBox="1"/>
          <p:nvPr/>
        </p:nvSpPr>
        <p:spPr>
          <a:xfrm>
            <a:off x="537881" y="1068849"/>
            <a:ext cx="7129825" cy="492443"/>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Comparative Index Performance</a:t>
            </a:r>
          </a:p>
          <a:p>
            <a:r>
              <a:rPr lang="en-US" sz="1200" dirty="0">
                <a:latin typeface="Times New Roman" panose="02020603050405020304" pitchFamily="18" charset="0"/>
                <a:cs typeface="Times New Roman" panose="02020603050405020304" pitchFamily="18" charset="0"/>
              </a:rPr>
              <a:t>The MHH Food Production Index</a:t>
            </a:r>
            <a:r>
              <a:rPr lang="en-US" sz="1200" baseline="30000" dirty="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decreased by 6.5% in September of 2022.</a:t>
            </a:r>
          </a:p>
        </p:txBody>
      </p:sp>
      <p:graphicFrame>
        <p:nvGraphicFramePr>
          <p:cNvPr id="8" name="Table 7">
            <a:extLst>
              <a:ext uri="{FF2B5EF4-FFF2-40B4-BE49-F238E27FC236}">
                <a16:creationId xmlns:a16="http://schemas.microsoft.com/office/drawing/2014/main" id="{DD6BAC1D-2540-411C-BBED-5272E14DDFF5}"/>
              </a:ext>
            </a:extLst>
          </p:cNvPr>
          <p:cNvGraphicFramePr>
            <a:graphicFrameLocks noGrp="1"/>
          </p:cNvGraphicFramePr>
          <p:nvPr>
            <p:extLst>
              <p:ext uri="{D42A27DB-BD31-4B8C-83A1-F6EECF244321}">
                <p14:modId xmlns:p14="http://schemas.microsoft.com/office/powerpoint/2010/main" val="449618595"/>
              </p:ext>
            </p:extLst>
          </p:nvPr>
        </p:nvGraphicFramePr>
        <p:xfrm>
          <a:off x="934313" y="4688302"/>
          <a:ext cx="7275371" cy="1474470"/>
        </p:xfrm>
        <a:graphic>
          <a:graphicData uri="http://schemas.openxmlformats.org/drawingml/2006/table">
            <a:tbl>
              <a:tblPr firstRow="1" firstCol="1" bandRow="1">
                <a:tableStyleId>{5C22544A-7EE6-4342-B048-85BDC9FD1C3A}</a:tableStyleId>
              </a:tblPr>
              <a:tblGrid>
                <a:gridCol w="4349217">
                  <a:extLst>
                    <a:ext uri="{9D8B030D-6E8A-4147-A177-3AD203B41FA5}">
                      <a16:colId xmlns:a16="http://schemas.microsoft.com/office/drawing/2014/main" val="424526639"/>
                    </a:ext>
                  </a:extLst>
                </a:gridCol>
                <a:gridCol w="397235">
                  <a:extLst>
                    <a:ext uri="{9D8B030D-6E8A-4147-A177-3AD203B41FA5}">
                      <a16:colId xmlns:a16="http://schemas.microsoft.com/office/drawing/2014/main" val="742285204"/>
                    </a:ext>
                  </a:extLst>
                </a:gridCol>
                <a:gridCol w="615496">
                  <a:extLst>
                    <a:ext uri="{9D8B030D-6E8A-4147-A177-3AD203B41FA5}">
                      <a16:colId xmlns:a16="http://schemas.microsoft.com/office/drawing/2014/main" val="2702718986"/>
                    </a:ext>
                  </a:extLst>
                </a:gridCol>
                <a:gridCol w="176992">
                  <a:extLst>
                    <a:ext uri="{9D8B030D-6E8A-4147-A177-3AD203B41FA5}">
                      <a16:colId xmlns:a16="http://schemas.microsoft.com/office/drawing/2014/main" val="3537755047"/>
                    </a:ext>
                  </a:extLst>
                </a:gridCol>
                <a:gridCol w="705711">
                  <a:extLst>
                    <a:ext uri="{9D8B030D-6E8A-4147-A177-3AD203B41FA5}">
                      <a16:colId xmlns:a16="http://schemas.microsoft.com/office/drawing/2014/main" val="3607651768"/>
                    </a:ext>
                  </a:extLst>
                </a:gridCol>
                <a:gridCol w="189160">
                  <a:extLst>
                    <a:ext uri="{9D8B030D-6E8A-4147-A177-3AD203B41FA5}">
                      <a16:colId xmlns:a16="http://schemas.microsoft.com/office/drawing/2014/main" val="2048157653"/>
                    </a:ext>
                  </a:extLst>
                </a:gridCol>
                <a:gridCol w="841560">
                  <a:extLst>
                    <a:ext uri="{9D8B030D-6E8A-4147-A177-3AD203B41FA5}">
                      <a16:colId xmlns:a16="http://schemas.microsoft.com/office/drawing/2014/main" val="2236715899"/>
                    </a:ext>
                  </a:extLst>
                </a:gridCol>
              </a:tblGrid>
              <a:tr h="210185">
                <a:tc>
                  <a:txBody>
                    <a:bodyPr/>
                    <a:lstStyle/>
                    <a:p>
                      <a:pPr marL="0" marR="0">
                        <a:lnSpc>
                          <a:spcPct val="115000"/>
                        </a:lnSpc>
                        <a:spcBef>
                          <a:spcPts val="0"/>
                        </a:spcBef>
                        <a:spcAft>
                          <a:spcPts val="0"/>
                        </a:spcAft>
                      </a:pPr>
                      <a:r>
                        <a:rPr lang="en-US" sz="1200" dirty="0">
                          <a:solidFill>
                            <a:schemeClr val="tx1"/>
                          </a:solidFill>
                          <a:effectLst/>
                          <a:latin typeface="Times New Roman" panose="02020603050405020304" pitchFamily="18" charset="0"/>
                          <a:cs typeface="Times New Roman" panose="02020603050405020304" pitchFamily="18" charset="0"/>
                        </a:rPr>
                        <a:t>Price Appreciation</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3-Year</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LTM</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1-Month</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4289473"/>
                  </a:ext>
                </a:extLst>
              </a:tr>
              <a:tr h="239395">
                <a:tc>
                  <a:txBody>
                    <a:bodyPr/>
                    <a:lstStyle/>
                    <a:p>
                      <a:pPr marL="0" marR="0">
                        <a:lnSpc>
                          <a:spcPct val="115000"/>
                        </a:lnSpc>
                        <a:spcBef>
                          <a:spcPts val="0"/>
                        </a:spcBef>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MHH Food Production Index </a:t>
                      </a:r>
                      <a:r>
                        <a:rPr lang="en-US" sz="1100" b="0" baseline="30000" dirty="0">
                          <a:solidFill>
                            <a:schemeClr val="tx1"/>
                          </a:solidFill>
                          <a:effectLst/>
                          <a:latin typeface="Times New Roman" panose="02020603050405020304" pitchFamily="18" charset="0"/>
                          <a:cs typeface="Times New Roman" panose="02020603050405020304" pitchFamily="18" charset="0"/>
                        </a:rPr>
                        <a:t>(a)</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1.9%</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-4.8%</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-6.5%</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9170246"/>
                  </a:ext>
                </a:extLst>
              </a:tr>
              <a:tr h="239395">
                <a:tc>
                  <a:txBody>
                    <a:bodyPr/>
                    <a:lstStyle/>
                    <a:p>
                      <a:pPr marL="0" marR="0">
                        <a:lnSpc>
                          <a:spcPct val="115000"/>
                        </a:lnSpc>
                        <a:spcBef>
                          <a:spcPts val="0"/>
                        </a:spcBef>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NASDAQ</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32.2%</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-26.8%</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-10.3%</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772959"/>
                  </a:ext>
                </a:extLst>
              </a:tr>
              <a:tr h="239395">
                <a:tc>
                  <a:txBody>
                    <a:bodyPr/>
                    <a:lstStyle/>
                    <a:p>
                      <a:pPr marL="0" marR="0">
                        <a:lnSpc>
                          <a:spcPct val="115000"/>
                        </a:lnSpc>
                        <a:spcBef>
                          <a:spcPts val="0"/>
                        </a:spcBef>
                        <a:spcAft>
                          <a:spcPts val="0"/>
                        </a:spcAft>
                      </a:pPr>
                      <a:r>
                        <a:rPr lang="en-US" sz="1100" b="0" dirty="0">
                          <a:solidFill>
                            <a:schemeClr val="tx1"/>
                          </a:solidFill>
                          <a:effectLst/>
                          <a:latin typeface="Times New Roman" panose="02020603050405020304" pitchFamily="18" charset="0"/>
                          <a:cs typeface="Times New Roman" panose="02020603050405020304" pitchFamily="18" charset="0"/>
                        </a:rPr>
                        <a:t>S&amp;P 500</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20.5%</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-16.8%</a:t>
                      </a: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100" dirty="0">
                          <a:solidFill>
                            <a:schemeClr val="tx1"/>
                          </a:solidFill>
                          <a:effectLst/>
                          <a:latin typeface="Times New Roman" panose="02020603050405020304" pitchFamily="18" charset="0"/>
                          <a:cs typeface="Times New Roman" panose="02020603050405020304" pitchFamily="18" charset="0"/>
                        </a:rPr>
                        <a:t>-9.6%</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4330090"/>
                  </a:ext>
                </a:extLst>
              </a:tr>
              <a:tr h="180340">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15000"/>
                        </a:lnSpc>
                      </a:pPr>
                      <a:endParaRPr lang="en-US" sz="11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a:solidFill>
                            <a:schemeClr val="tx1"/>
                          </a:solidFill>
                          <a:effectLst/>
                          <a:latin typeface="Times New Roman" panose="02020603050405020304" pitchFamily="18" charset="0"/>
                          <a:cs typeface="Times New Roman" panose="02020603050405020304" pitchFamily="18" charset="0"/>
                        </a:rPr>
                        <a:t> </a:t>
                      </a:r>
                      <a:endParaRPr lang="en-US" sz="110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gn="ctr">
                        <a:lnSpc>
                          <a:spcPct val="115000"/>
                        </a:lnSpc>
                        <a:spcBef>
                          <a:spcPts val="0"/>
                        </a:spcBef>
                        <a:spcAft>
                          <a:spcPts val="0"/>
                        </a:spcAft>
                      </a:pPr>
                      <a:r>
                        <a:rPr lang="en-US" sz="1000" dirty="0">
                          <a:solidFill>
                            <a:schemeClr val="tx1"/>
                          </a:solidFill>
                          <a:effectLst/>
                          <a:latin typeface="Times New Roman" panose="02020603050405020304" pitchFamily="18" charset="0"/>
                          <a:cs typeface="Times New Roman" panose="02020603050405020304" pitchFamily="18" charset="0"/>
                        </a:rPr>
                        <a:t> </a:t>
                      </a:r>
                      <a:endParaRPr lang="en-US" sz="11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766508"/>
                  </a:ext>
                </a:extLst>
              </a:tr>
              <a:tr h="365760">
                <a:tc gridSpan="7">
                  <a:txBody>
                    <a:bodyPr/>
                    <a:lstStyle/>
                    <a:p>
                      <a:pPr marL="0" marR="0">
                        <a:lnSpc>
                          <a:spcPct val="115000"/>
                        </a:lnSpc>
                        <a:spcBef>
                          <a:spcPts val="0"/>
                        </a:spcBef>
                        <a:spcAft>
                          <a:spcPts val="0"/>
                        </a:spcAft>
                      </a:pPr>
                      <a:r>
                        <a:rPr lang="en-US" sz="900" b="0" dirty="0">
                          <a:solidFill>
                            <a:schemeClr val="tx1"/>
                          </a:solidFill>
                          <a:effectLst/>
                          <a:latin typeface="Times New Roman" panose="02020603050405020304" pitchFamily="18" charset="0"/>
                          <a:cs typeface="Times New Roman" panose="02020603050405020304" pitchFamily="18" charset="0"/>
                        </a:rPr>
                        <a:t>(a) Market cap weighted index assuming no dividend reinvestment.  Mufson Howe Hunter Food Production Index is</a:t>
                      </a:r>
                      <a:endParaRPr lang="en-US" sz="1100" b="0" dirty="0">
                        <a:solidFill>
                          <a:schemeClr val="tx1"/>
                        </a:solidFill>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900" b="0" dirty="0">
                          <a:solidFill>
                            <a:schemeClr val="tx1"/>
                          </a:solidFill>
                          <a:effectLst/>
                          <a:latin typeface="Times New Roman" panose="02020603050405020304" pitchFamily="18" charset="0"/>
                          <a:cs typeface="Times New Roman" panose="02020603050405020304" pitchFamily="18" charset="0"/>
                        </a:rPr>
                        <a:t>      comprised of all companies listed on the following pages.</a:t>
                      </a:r>
                      <a:endParaRPr lang="en-US" sz="11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8476256"/>
                  </a:ext>
                </a:extLst>
              </a:tr>
            </a:tbl>
          </a:graphicData>
        </a:graphic>
      </p:graphicFrame>
      <p:sp>
        <p:nvSpPr>
          <p:cNvPr id="9" name="TextBox 8">
            <a:extLst>
              <a:ext uri="{FF2B5EF4-FFF2-40B4-BE49-F238E27FC236}">
                <a16:creationId xmlns:a16="http://schemas.microsoft.com/office/drawing/2014/main" id="{2360A759-3416-43B0-B5BE-9A8CF117617F}"/>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pic>
        <p:nvPicPr>
          <p:cNvPr id="11" name="Picture 10">
            <a:extLst>
              <a:ext uri="{FF2B5EF4-FFF2-40B4-BE49-F238E27FC236}">
                <a16:creationId xmlns:a16="http://schemas.microsoft.com/office/drawing/2014/main" id="{1FAD8871-1975-475F-8886-B9B17BB853C1}"/>
              </a:ext>
            </a:extLst>
          </p:cNvPr>
          <p:cNvPicPr>
            <a:picLocks/>
          </p:cNvPicPr>
          <p:nvPr/>
        </p:nvPicPr>
        <p:blipFill>
          <a:blip r:embed="rId2"/>
          <a:stretch>
            <a:fillRect/>
          </a:stretch>
        </p:blipFill>
        <p:spPr>
          <a:xfrm>
            <a:off x="4937947" y="1601303"/>
            <a:ext cx="3282696" cy="2798064"/>
          </a:xfrm>
          <a:prstGeom prst="rect">
            <a:avLst/>
          </a:prstGeom>
        </p:spPr>
      </p:pic>
      <p:pic>
        <p:nvPicPr>
          <p:cNvPr id="6" name="Picture 5">
            <a:extLst>
              <a:ext uri="{FF2B5EF4-FFF2-40B4-BE49-F238E27FC236}">
                <a16:creationId xmlns:a16="http://schemas.microsoft.com/office/drawing/2014/main" id="{4C5A800D-1C61-4134-A918-EDB9CB7CCC36}"/>
              </a:ext>
            </a:extLst>
          </p:cNvPr>
          <p:cNvPicPr>
            <a:picLocks/>
          </p:cNvPicPr>
          <p:nvPr/>
        </p:nvPicPr>
        <p:blipFill>
          <a:blip r:embed="rId3"/>
          <a:stretch>
            <a:fillRect/>
          </a:stretch>
        </p:blipFill>
        <p:spPr>
          <a:xfrm>
            <a:off x="1020997" y="1601303"/>
            <a:ext cx="3291840" cy="2798064"/>
          </a:xfrm>
          <a:prstGeom prst="rect">
            <a:avLst/>
          </a:prstGeom>
        </p:spPr>
      </p:pic>
    </p:spTree>
    <p:extLst>
      <p:ext uri="{BB962C8B-B14F-4D97-AF65-F5344CB8AC3E}">
        <p14:creationId xmlns:p14="http://schemas.microsoft.com/office/powerpoint/2010/main" val="1255344485"/>
      </p:ext>
    </p:extLst>
  </p:cSld>
  <p:clrMapOvr>
    <a:masterClrMapping/>
  </p:clrMapOvr>
  <p:extLst mod="1">
    <p:ext uri="{6950BFC3-D8DA-4A85-94F7-54DA5524770B}">
      <p188:commentRel xmlns=""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E4AABB7-CE65-490F-BFAA-62FC92D8B9DC}"/>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Valuation Metrics – Q3 2022</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sp>
        <p:nvSpPr>
          <p:cNvPr id="5" name="TextBox 4">
            <a:extLst>
              <a:ext uri="{FF2B5EF4-FFF2-40B4-BE49-F238E27FC236}">
                <a16:creationId xmlns:a16="http://schemas.microsoft.com/office/drawing/2014/main" id="{6E002F54-5634-4DDE-A59C-35174FCE619D}"/>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pic>
        <p:nvPicPr>
          <p:cNvPr id="6" name="Picture 5">
            <a:extLst>
              <a:ext uri="{FF2B5EF4-FFF2-40B4-BE49-F238E27FC236}">
                <a16:creationId xmlns:a16="http://schemas.microsoft.com/office/drawing/2014/main" id="{5B23C505-B912-4AB6-A2B0-F6AED132C28B}"/>
              </a:ext>
            </a:extLst>
          </p:cNvPr>
          <p:cNvPicPr>
            <a:picLocks/>
          </p:cNvPicPr>
          <p:nvPr/>
        </p:nvPicPr>
        <p:blipFill>
          <a:blip r:embed="rId2"/>
          <a:stretch>
            <a:fillRect/>
          </a:stretch>
        </p:blipFill>
        <p:spPr>
          <a:xfrm>
            <a:off x="558799" y="5595585"/>
            <a:ext cx="7955280" cy="502920"/>
          </a:xfrm>
          <a:prstGeom prst="rect">
            <a:avLst/>
          </a:prstGeom>
        </p:spPr>
      </p:pic>
      <p:pic>
        <p:nvPicPr>
          <p:cNvPr id="3" name="Picture 2">
            <a:extLst>
              <a:ext uri="{FF2B5EF4-FFF2-40B4-BE49-F238E27FC236}">
                <a16:creationId xmlns:a16="http://schemas.microsoft.com/office/drawing/2014/main" id="{8C34EE7D-4210-460C-9CA5-1432EE9C6082}"/>
              </a:ext>
            </a:extLst>
          </p:cNvPr>
          <p:cNvPicPr>
            <a:picLocks/>
          </p:cNvPicPr>
          <p:nvPr/>
        </p:nvPicPr>
        <p:blipFill>
          <a:blip r:embed="rId3"/>
          <a:stretch>
            <a:fillRect/>
          </a:stretch>
        </p:blipFill>
        <p:spPr>
          <a:xfrm>
            <a:off x="558799" y="776697"/>
            <a:ext cx="7955280" cy="4818888"/>
          </a:xfrm>
          <a:prstGeom prst="rect">
            <a:avLst/>
          </a:prstGeom>
        </p:spPr>
      </p:pic>
    </p:spTree>
    <p:extLst>
      <p:ext uri="{BB962C8B-B14F-4D97-AF65-F5344CB8AC3E}">
        <p14:creationId xmlns:p14="http://schemas.microsoft.com/office/powerpoint/2010/main" val="2047365159"/>
      </p:ext>
    </p:extLst>
  </p:cSld>
  <p:clrMapOvr>
    <a:masterClrMapping/>
  </p:clrMapOvr>
  <p:extLst mod="1">
    <p:ext uri="{6950BFC3-D8DA-4A85-94F7-54DA5524770B}">
      <p188:commentRel xmlns=""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C38A4A0-A189-4BBB-A462-72FA4343BA7E}"/>
              </a:ext>
            </a:extLst>
          </p:cNvPr>
          <p:cNvPicPr>
            <a:picLocks/>
          </p:cNvPicPr>
          <p:nvPr/>
        </p:nvPicPr>
        <p:blipFill rotWithShape="1">
          <a:blip r:embed="rId2">
            <a:extLst>
              <a:ext uri="{28A0092B-C50C-407E-A947-70E740481C1C}">
                <a14:useLocalDpi xmlns:a14="http://schemas.microsoft.com/office/drawing/2010/main" val="0"/>
              </a:ext>
            </a:extLst>
          </a:blip>
          <a:srcRect b="93390"/>
          <a:stretch/>
        </p:blipFill>
        <p:spPr bwMode="auto">
          <a:xfrm>
            <a:off x="571500" y="742757"/>
            <a:ext cx="7955280" cy="551677"/>
          </a:xfrm>
          <a:prstGeom prst="rect">
            <a:avLst/>
          </a:prstGeom>
          <a:noFill/>
          <a:ln>
            <a:noFill/>
          </a:ln>
        </p:spPr>
      </p:pic>
      <p:sp>
        <p:nvSpPr>
          <p:cNvPr id="7" name="TextBox 6">
            <a:extLst>
              <a:ext uri="{FF2B5EF4-FFF2-40B4-BE49-F238E27FC236}">
                <a16:creationId xmlns:a16="http://schemas.microsoft.com/office/drawing/2014/main" id="{A1B87682-86BD-4784-90CC-2925B4396872}"/>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Valuation Metrics – Q3 2022</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sp>
        <p:nvSpPr>
          <p:cNvPr id="8" name="TextBox 7">
            <a:extLst>
              <a:ext uri="{FF2B5EF4-FFF2-40B4-BE49-F238E27FC236}">
                <a16:creationId xmlns:a16="http://schemas.microsoft.com/office/drawing/2014/main" id="{1DE41D07-7D53-42E3-A5A6-CB5D4A291E39}"/>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pic>
        <p:nvPicPr>
          <p:cNvPr id="5" name="Picture 4">
            <a:extLst>
              <a:ext uri="{FF2B5EF4-FFF2-40B4-BE49-F238E27FC236}">
                <a16:creationId xmlns:a16="http://schemas.microsoft.com/office/drawing/2014/main" id="{079101E2-0AA4-4DA0-AB3E-2B88629669EA}"/>
              </a:ext>
            </a:extLst>
          </p:cNvPr>
          <p:cNvPicPr>
            <a:picLocks/>
          </p:cNvPicPr>
          <p:nvPr/>
        </p:nvPicPr>
        <p:blipFill>
          <a:blip r:embed="rId3"/>
          <a:stretch>
            <a:fillRect/>
          </a:stretch>
        </p:blipFill>
        <p:spPr>
          <a:xfrm>
            <a:off x="594360" y="1294434"/>
            <a:ext cx="7955280" cy="3383280"/>
          </a:xfrm>
          <a:prstGeom prst="rect">
            <a:avLst/>
          </a:prstGeom>
        </p:spPr>
      </p:pic>
    </p:spTree>
    <p:extLst>
      <p:ext uri="{BB962C8B-B14F-4D97-AF65-F5344CB8AC3E}">
        <p14:creationId xmlns:p14="http://schemas.microsoft.com/office/powerpoint/2010/main" val="442219204"/>
      </p:ext>
    </p:extLst>
  </p:cSld>
  <p:clrMapOvr>
    <a:masterClrMapping/>
  </p:clrMapOvr>
  <p:extLst mod="1">
    <p:ext uri="{6950BFC3-D8DA-4A85-94F7-54DA5524770B}">
      <p188:commentRel xmlns="" xmlns:p188="http://schemas.microsoft.com/office/powerpoint/2018/8/main"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8B862AE-8BD0-43BD-99AA-9192416F7AA8}"/>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Historical Enterprise Value-to-LTM EBITDA Multiples</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sp>
        <p:nvSpPr>
          <p:cNvPr id="9" name="TextBox 8">
            <a:extLst>
              <a:ext uri="{FF2B5EF4-FFF2-40B4-BE49-F238E27FC236}">
                <a16:creationId xmlns:a16="http://schemas.microsoft.com/office/drawing/2014/main" id="{963A675F-0D65-4F56-9102-BA15A93C3E72}"/>
              </a:ext>
            </a:extLst>
          </p:cNvPr>
          <p:cNvSpPr txBox="1"/>
          <p:nvPr/>
        </p:nvSpPr>
        <p:spPr>
          <a:xfrm>
            <a:off x="3751384" y="2313041"/>
            <a:ext cx="2219569" cy="261610"/>
          </a:xfrm>
          <a:prstGeom prst="rect">
            <a:avLst/>
          </a:prstGeom>
          <a:solidFill>
            <a:srgbClr val="FF0000"/>
          </a:solidFill>
        </p:spPr>
        <p:txBody>
          <a:bodyPr wrap="square" rtlCol="0">
            <a:spAutoFit/>
          </a:bodyPr>
          <a:lstStyle/>
          <a:p>
            <a:pPr algn="ctr"/>
            <a:r>
              <a:rPr lang="en-US" sz="1100" dirty="0">
                <a:solidFill>
                  <a:schemeClr val="bg1"/>
                </a:solidFill>
              </a:rPr>
              <a:t>Change the scale of Baked goods</a:t>
            </a:r>
          </a:p>
        </p:txBody>
      </p:sp>
      <p:sp>
        <p:nvSpPr>
          <p:cNvPr id="4" name="TextBox 3">
            <a:extLst>
              <a:ext uri="{FF2B5EF4-FFF2-40B4-BE49-F238E27FC236}">
                <a16:creationId xmlns:a16="http://schemas.microsoft.com/office/drawing/2014/main" id="{482C7E43-AAC5-4ED8-9AB5-9F535C139476}"/>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sp>
        <p:nvSpPr>
          <p:cNvPr id="15" name="TextBox 14">
            <a:extLst>
              <a:ext uri="{FF2B5EF4-FFF2-40B4-BE49-F238E27FC236}">
                <a16:creationId xmlns:a16="http://schemas.microsoft.com/office/drawing/2014/main" id="{F768591F-ABF8-446F-AEBE-9E9FBB55FE6A}"/>
              </a:ext>
            </a:extLst>
          </p:cNvPr>
          <p:cNvSpPr txBox="1"/>
          <p:nvPr/>
        </p:nvSpPr>
        <p:spPr>
          <a:xfrm>
            <a:off x="1271016" y="1168385"/>
            <a:ext cx="6651812" cy="276999"/>
          </a:xfrm>
          <a:prstGeom prst="rect">
            <a:avLst/>
          </a:prstGeom>
          <a:solidFill>
            <a:srgbClr val="063B53"/>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Baked Goods</a:t>
            </a:r>
          </a:p>
        </p:txBody>
      </p:sp>
      <p:sp>
        <p:nvSpPr>
          <p:cNvPr id="16" name="TextBox 15">
            <a:extLst>
              <a:ext uri="{FF2B5EF4-FFF2-40B4-BE49-F238E27FC236}">
                <a16:creationId xmlns:a16="http://schemas.microsoft.com/office/drawing/2014/main" id="{08B9153E-4845-4784-AB69-78E58A77B1F3}"/>
              </a:ext>
            </a:extLst>
          </p:cNvPr>
          <p:cNvSpPr txBox="1"/>
          <p:nvPr/>
        </p:nvSpPr>
        <p:spPr>
          <a:xfrm>
            <a:off x="1246094" y="3890496"/>
            <a:ext cx="6651812" cy="276999"/>
          </a:xfrm>
          <a:prstGeom prst="rect">
            <a:avLst/>
          </a:prstGeom>
          <a:solidFill>
            <a:srgbClr val="063B53"/>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Branded Foods and Snacks</a:t>
            </a:r>
          </a:p>
        </p:txBody>
      </p:sp>
      <p:pic>
        <p:nvPicPr>
          <p:cNvPr id="2" name="Picture 1">
            <a:extLst>
              <a:ext uri="{FF2B5EF4-FFF2-40B4-BE49-F238E27FC236}">
                <a16:creationId xmlns:a16="http://schemas.microsoft.com/office/drawing/2014/main" id="{73D419B4-3586-4236-B1EE-860A7D509A8B}"/>
              </a:ext>
            </a:extLst>
          </p:cNvPr>
          <p:cNvPicPr>
            <a:picLocks/>
          </p:cNvPicPr>
          <p:nvPr/>
        </p:nvPicPr>
        <p:blipFill>
          <a:blip r:embed="rId2"/>
          <a:stretch>
            <a:fillRect/>
          </a:stretch>
        </p:blipFill>
        <p:spPr>
          <a:xfrm>
            <a:off x="1271016" y="1477371"/>
            <a:ext cx="6626890" cy="2194560"/>
          </a:xfrm>
          <a:prstGeom prst="rect">
            <a:avLst/>
          </a:prstGeom>
        </p:spPr>
      </p:pic>
      <p:pic>
        <p:nvPicPr>
          <p:cNvPr id="6" name="Picture 5">
            <a:extLst>
              <a:ext uri="{FF2B5EF4-FFF2-40B4-BE49-F238E27FC236}">
                <a16:creationId xmlns:a16="http://schemas.microsoft.com/office/drawing/2014/main" id="{5BAFF18B-9ED2-4D6A-87C3-51C460F2A59F}"/>
              </a:ext>
            </a:extLst>
          </p:cNvPr>
          <p:cNvPicPr>
            <a:picLocks/>
          </p:cNvPicPr>
          <p:nvPr/>
        </p:nvPicPr>
        <p:blipFill>
          <a:blip r:embed="rId3"/>
          <a:stretch>
            <a:fillRect/>
          </a:stretch>
        </p:blipFill>
        <p:spPr>
          <a:xfrm>
            <a:off x="1234440" y="4167495"/>
            <a:ext cx="6675120" cy="2194560"/>
          </a:xfrm>
          <a:prstGeom prst="rect">
            <a:avLst/>
          </a:prstGeom>
        </p:spPr>
      </p:pic>
    </p:spTree>
    <p:extLst>
      <p:ext uri="{BB962C8B-B14F-4D97-AF65-F5344CB8AC3E}">
        <p14:creationId xmlns:p14="http://schemas.microsoft.com/office/powerpoint/2010/main" val="298639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AEAF14-0E80-4643-8148-F46768E2D4D4}"/>
              </a:ext>
            </a:extLst>
          </p:cNvPr>
          <p:cNvSpPr txBox="1"/>
          <p:nvPr/>
        </p:nvSpPr>
        <p:spPr>
          <a:xfrm>
            <a:off x="1246094" y="1244173"/>
            <a:ext cx="6651812" cy="276999"/>
          </a:xfrm>
          <a:prstGeom prst="rect">
            <a:avLst/>
          </a:prstGeom>
          <a:solidFill>
            <a:srgbClr val="063B53"/>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Private Label Food</a:t>
            </a:r>
          </a:p>
        </p:txBody>
      </p:sp>
      <p:sp>
        <p:nvSpPr>
          <p:cNvPr id="5" name="TextBox 4">
            <a:extLst>
              <a:ext uri="{FF2B5EF4-FFF2-40B4-BE49-F238E27FC236}">
                <a16:creationId xmlns:a16="http://schemas.microsoft.com/office/drawing/2014/main" id="{C011D73E-B041-487A-8889-9F270A7B2E7B}"/>
              </a:ext>
            </a:extLst>
          </p:cNvPr>
          <p:cNvSpPr txBox="1"/>
          <p:nvPr/>
        </p:nvSpPr>
        <p:spPr>
          <a:xfrm>
            <a:off x="1246094" y="3890496"/>
            <a:ext cx="6651812" cy="276999"/>
          </a:xfrm>
          <a:prstGeom prst="rect">
            <a:avLst/>
          </a:prstGeom>
          <a:solidFill>
            <a:srgbClr val="063B53"/>
          </a:solidFill>
        </p:spPr>
        <p:txBody>
          <a:bodyPr wrap="square" rtlCol="0">
            <a:spAutoFit/>
          </a:bodyPr>
          <a:lstStyle/>
          <a:p>
            <a:pPr algn="ctr"/>
            <a:r>
              <a:rPr lang="en-US" sz="1200" dirty="0">
                <a:solidFill>
                  <a:schemeClr val="bg1"/>
                </a:solidFill>
                <a:latin typeface="Times New Roman" panose="02020603050405020304" pitchFamily="18" charset="0"/>
                <a:cs typeface="Times New Roman" panose="02020603050405020304" pitchFamily="18" charset="0"/>
              </a:rPr>
              <a:t>Protein Processing</a:t>
            </a:r>
          </a:p>
        </p:txBody>
      </p:sp>
      <p:sp>
        <p:nvSpPr>
          <p:cNvPr id="8" name="TextBox 7">
            <a:extLst>
              <a:ext uri="{FF2B5EF4-FFF2-40B4-BE49-F238E27FC236}">
                <a16:creationId xmlns:a16="http://schemas.microsoft.com/office/drawing/2014/main" id="{A7FCE72D-54AC-4AE3-AD2E-4CA62843C8BC}"/>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Historical Enterprise Value-to-LTM EBITDA Multiples</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sp>
        <p:nvSpPr>
          <p:cNvPr id="9" name="TextBox 8">
            <a:extLst>
              <a:ext uri="{FF2B5EF4-FFF2-40B4-BE49-F238E27FC236}">
                <a16:creationId xmlns:a16="http://schemas.microsoft.com/office/drawing/2014/main" id="{924B12BC-BF41-4F14-BEDD-9ACF4402517D}"/>
              </a:ext>
            </a:extLst>
          </p:cNvPr>
          <p:cNvSpPr txBox="1"/>
          <p:nvPr/>
        </p:nvSpPr>
        <p:spPr>
          <a:xfrm>
            <a:off x="3047999" y="4837724"/>
            <a:ext cx="2774461" cy="261610"/>
          </a:xfrm>
          <a:prstGeom prst="rect">
            <a:avLst/>
          </a:prstGeom>
          <a:solidFill>
            <a:srgbClr val="FF0000"/>
          </a:solidFill>
        </p:spPr>
        <p:txBody>
          <a:bodyPr wrap="square" rtlCol="0">
            <a:spAutoFit/>
          </a:bodyPr>
          <a:lstStyle/>
          <a:p>
            <a:pPr algn="ctr"/>
            <a:r>
              <a:rPr lang="en-US" sz="1100" dirty="0">
                <a:solidFill>
                  <a:schemeClr val="bg1"/>
                </a:solidFill>
              </a:rPr>
              <a:t>Change the scale of protein processing</a:t>
            </a:r>
          </a:p>
        </p:txBody>
      </p:sp>
      <p:sp>
        <p:nvSpPr>
          <p:cNvPr id="11" name="TextBox 10">
            <a:extLst>
              <a:ext uri="{FF2B5EF4-FFF2-40B4-BE49-F238E27FC236}">
                <a16:creationId xmlns:a16="http://schemas.microsoft.com/office/drawing/2014/main" id="{73BBF7E2-70D5-4F4C-B115-1A3EFBBBE245}"/>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pic>
        <p:nvPicPr>
          <p:cNvPr id="10" name="Picture 9">
            <a:extLst>
              <a:ext uri="{FF2B5EF4-FFF2-40B4-BE49-F238E27FC236}">
                <a16:creationId xmlns:a16="http://schemas.microsoft.com/office/drawing/2014/main" id="{6BE07A3B-1839-4961-B9F2-4E3D1B65C2D6}"/>
              </a:ext>
            </a:extLst>
          </p:cNvPr>
          <p:cNvPicPr>
            <a:picLocks noChangeAspect="1"/>
          </p:cNvPicPr>
          <p:nvPr/>
        </p:nvPicPr>
        <p:blipFill>
          <a:blip r:embed="rId2"/>
          <a:stretch>
            <a:fillRect/>
          </a:stretch>
        </p:blipFill>
        <p:spPr>
          <a:xfrm>
            <a:off x="1246094" y="4167495"/>
            <a:ext cx="6727706" cy="2034827"/>
          </a:xfrm>
          <a:prstGeom prst="rect">
            <a:avLst/>
          </a:prstGeom>
        </p:spPr>
      </p:pic>
      <p:pic>
        <p:nvPicPr>
          <p:cNvPr id="2" name="Picture 1">
            <a:extLst>
              <a:ext uri="{FF2B5EF4-FFF2-40B4-BE49-F238E27FC236}">
                <a16:creationId xmlns:a16="http://schemas.microsoft.com/office/drawing/2014/main" id="{604F6465-BEA8-4A8B-919A-2E4F60373B97}"/>
              </a:ext>
            </a:extLst>
          </p:cNvPr>
          <p:cNvPicPr>
            <a:picLocks/>
          </p:cNvPicPr>
          <p:nvPr/>
        </p:nvPicPr>
        <p:blipFill>
          <a:blip r:embed="rId3"/>
          <a:stretch>
            <a:fillRect/>
          </a:stretch>
        </p:blipFill>
        <p:spPr>
          <a:xfrm>
            <a:off x="1246094" y="1495371"/>
            <a:ext cx="6675120" cy="2194560"/>
          </a:xfrm>
          <a:prstGeom prst="rect">
            <a:avLst/>
          </a:prstGeom>
        </p:spPr>
      </p:pic>
    </p:spTree>
    <p:extLst>
      <p:ext uri="{BB962C8B-B14F-4D97-AF65-F5344CB8AC3E}">
        <p14:creationId xmlns:p14="http://schemas.microsoft.com/office/powerpoint/2010/main" val="4186982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DD0FC-528D-4635-AA65-24C5F66857EA}"/>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M&amp;A Transactions</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graphicFrame>
        <p:nvGraphicFramePr>
          <p:cNvPr id="2" name="Table 1">
            <a:extLst>
              <a:ext uri="{FF2B5EF4-FFF2-40B4-BE49-F238E27FC236}">
                <a16:creationId xmlns:a16="http://schemas.microsoft.com/office/drawing/2014/main" id="{E78627D6-0624-4125-9EDE-E008CD484B86}"/>
              </a:ext>
            </a:extLst>
          </p:cNvPr>
          <p:cNvGraphicFramePr>
            <a:graphicFrameLocks noGrp="1"/>
          </p:cNvGraphicFramePr>
          <p:nvPr>
            <p:extLst>
              <p:ext uri="{D42A27DB-BD31-4B8C-83A1-F6EECF244321}">
                <p14:modId xmlns:p14="http://schemas.microsoft.com/office/powerpoint/2010/main" val="2318817393"/>
              </p:ext>
            </p:extLst>
          </p:nvPr>
        </p:nvGraphicFramePr>
        <p:xfrm>
          <a:off x="163629" y="854527"/>
          <a:ext cx="8808600" cy="3513424"/>
        </p:xfrm>
        <a:graphic>
          <a:graphicData uri="http://schemas.openxmlformats.org/drawingml/2006/table">
            <a:tbl>
              <a:tblPr firstRow="1" firstCol="1" bandRow="1">
                <a:tableStyleId>{5C22544A-7EE6-4342-B048-85BDC9FD1C3A}</a:tableStyleId>
              </a:tblPr>
              <a:tblGrid>
                <a:gridCol w="962974">
                  <a:extLst>
                    <a:ext uri="{9D8B030D-6E8A-4147-A177-3AD203B41FA5}">
                      <a16:colId xmlns:a16="http://schemas.microsoft.com/office/drawing/2014/main" val="4154786525"/>
                    </a:ext>
                  </a:extLst>
                </a:gridCol>
                <a:gridCol w="2084218">
                  <a:extLst>
                    <a:ext uri="{9D8B030D-6E8A-4147-A177-3AD203B41FA5}">
                      <a16:colId xmlns:a16="http://schemas.microsoft.com/office/drawing/2014/main" val="2353521192"/>
                    </a:ext>
                  </a:extLst>
                </a:gridCol>
                <a:gridCol w="2937526">
                  <a:extLst>
                    <a:ext uri="{9D8B030D-6E8A-4147-A177-3AD203B41FA5}">
                      <a16:colId xmlns:a16="http://schemas.microsoft.com/office/drawing/2014/main" val="1423664972"/>
                    </a:ext>
                  </a:extLst>
                </a:gridCol>
                <a:gridCol w="2106706">
                  <a:extLst>
                    <a:ext uri="{9D8B030D-6E8A-4147-A177-3AD203B41FA5}">
                      <a16:colId xmlns:a16="http://schemas.microsoft.com/office/drawing/2014/main" val="443335506"/>
                    </a:ext>
                  </a:extLst>
                </a:gridCol>
                <a:gridCol w="717176">
                  <a:extLst>
                    <a:ext uri="{9D8B030D-6E8A-4147-A177-3AD203B41FA5}">
                      <a16:colId xmlns:a16="http://schemas.microsoft.com/office/drawing/2014/main" val="550537946"/>
                    </a:ext>
                  </a:extLst>
                </a:gridCol>
              </a:tblGrid>
              <a:tr h="222169">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Announced</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Target</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Target Description</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marL="0" marR="0" algn="ctr">
                        <a:lnSpc>
                          <a:spcPct val="115000"/>
                        </a:lnSpc>
                        <a:spcBef>
                          <a:spcPts val="0"/>
                        </a:spcBef>
                        <a:spcAft>
                          <a:spcPts val="0"/>
                        </a:spcAft>
                      </a:pPr>
                      <a:r>
                        <a:rPr lang="en-US" sz="1000" dirty="0">
                          <a:effectLst/>
                          <a:latin typeface="Times New Roman" panose="02020603050405020304" pitchFamily="18" charset="0"/>
                          <a:cs typeface="Times New Roman" panose="02020603050405020304" pitchFamily="18" charset="0"/>
                        </a:rPr>
                        <a:t>Acquirer</a:t>
                      </a:r>
                      <a:endParaRPr lang="en-US" sz="10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tc>
                  <a:txBody>
                    <a:bodyPr/>
                    <a:lstStyle/>
                    <a:p>
                      <a:pPr algn="ctr"/>
                      <a:r>
                        <a:rPr lang="en-US" sz="1000" dirty="0">
                          <a:effectLst/>
                          <a:latin typeface="Times New Roman" panose="02020603050405020304" pitchFamily="18" charset="0"/>
                          <a:cs typeface="Times New Roman" panose="02020603050405020304" pitchFamily="18" charset="0"/>
                        </a:rPr>
                        <a:t>Value</a:t>
                      </a:r>
                      <a:endParaRPr lang="en-US" sz="1000" dirty="0">
                        <a:latin typeface="Times New Roman" panose="02020603050405020304" pitchFamily="18" charset="0"/>
                        <a:cs typeface="Times New Roman" panose="02020603050405020304" pitchFamily="18" charset="0"/>
                      </a:endParaRPr>
                    </a:p>
                  </a:txBody>
                  <a:tcPr marL="19363" marR="19363" marT="19363" marB="19363"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63B53"/>
                    </a:solidFill>
                  </a:tcPr>
                </a:tc>
                <a:extLst>
                  <a:ext uri="{0D108BD9-81ED-4DB2-BD59-A6C34878D82A}">
                    <a16:rowId xmlns:a16="http://schemas.microsoft.com/office/drawing/2014/main" val="2934796760"/>
                  </a:ext>
                </a:extLst>
              </a:tr>
              <a:tr h="480981">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Sep 08</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1440" marR="0" lvl="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Good Catch Foods.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1440" marR="0" lvl="0" algn="l">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Produces plant based nutritious and organic meals.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1440" marR="0" lvl="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Wicked Foods, Incorporated.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91440" marR="0" algn="ctr">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6399883"/>
                  </a:ext>
                </a:extLst>
              </a:tr>
              <a:tr h="528334">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 05</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lvl="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American Foods Group, LLC.</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lvl="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Processes and supplies beef products to grocery stores, arenas, stadiums, schools, and other markets across the United States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lvl="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Premium Brands Holdings Corporation.</a:t>
                      </a:r>
                    </a:p>
                    <a:p>
                      <a:pPr marL="91440" marR="0" lvl="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(TSX:PBH)</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algn="ctr"/>
                      <a:r>
                        <a:rPr lang="en-US" sz="1000" dirty="0">
                          <a:solidFill>
                            <a:schemeClr val="tx1"/>
                          </a:solidFill>
                          <a:latin typeface="Times New Roman" panose="02020603050405020304" pitchFamily="18" charset="0"/>
                          <a:cs typeface="Times New Roman" panose="02020603050405020304" pitchFamily="18" charset="0"/>
                        </a:rPr>
                        <a:t>ND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909315941"/>
                  </a:ext>
                </a:extLst>
              </a:tr>
              <a:tr h="528334">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Aug 01</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lvl="0" algn="l" defTabSz="914400" rtl="0" eaLnBrk="1" latinLnBrk="0" hangingPunct="1">
                        <a:lnSpc>
                          <a:spcPct val="115000"/>
                        </a:lnSpc>
                        <a:spcBef>
                          <a:spcPts val="0"/>
                        </a:spcBef>
                        <a:spcAft>
                          <a:spcPts val="0"/>
                        </a:spcAft>
                      </a:pPr>
                      <a:r>
                        <a:rPr lang="en-US" sz="1000" kern="12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Clif</a:t>
                      </a: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Bar &amp; Company</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lvl="0" algn="l" defTabSz="914400" rtl="0" eaLnBrk="1" latinLnBrk="0" hangingPunct="1">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Produces nutritious and organic foods.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lvl="0" indent="0" algn="l" defTabSz="914400"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Mondelez International, Inc.</a:t>
                      </a:r>
                    </a:p>
                    <a:p>
                      <a:pPr marL="91440" marR="0" lvl="0" indent="0" algn="l" defTabSz="914400" rtl="0" eaLnBrk="1" fontAlgn="auto" latinLnBrk="0" hangingPunct="1">
                        <a:lnSpc>
                          <a:spcPct val="115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r>
                        <a:rPr kumimoji="0" lang="en-US" sz="1000" b="0" i="0" u="none" strike="noStrike" kern="1200" cap="none" spc="0" normalizeH="0" baseline="0" noProof="0" dirty="0" err="1">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NasdaqGS:MDLZ</a:t>
                      </a:r>
                      <a:r>
                        <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ctr">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$2900.0</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2399976"/>
                  </a:ext>
                </a:extLst>
              </a:tr>
              <a:tr h="430568">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Jul 19</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Red River Cereal Brand of Smucker Foods of Canada Corporation.</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Develops technology for the production of cultured meat.</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a:lnSpc>
                          <a:spcPct val="115000"/>
                        </a:lnSpc>
                        <a:spcBef>
                          <a:spcPts val="0"/>
                        </a:spcBef>
                        <a:spcAft>
                          <a:spcPts val="0"/>
                        </a:spcAft>
                      </a:pPr>
                      <a:r>
                        <a:rPr lang="en-US" sz="1000" kern="12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Arva</a:t>
                      </a: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Flour Mills.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ctr">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276601168"/>
                  </a:ext>
                </a:extLst>
              </a:tr>
              <a:tr h="360122">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Jul 05</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Helper Main Meals and Suddenly Salad Side Dishes from General Mills, Inc. (NYSE: GIS)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Helper Main Meals and Suddenly Salad Side Dishes Businesses comprises salad side dishes businesses.</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Eagle Family Foods Group LLC.</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91440" marR="0" algn="ctr">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$610.0</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3358077"/>
                  </a:ext>
                </a:extLst>
              </a:tr>
              <a:tr h="528334">
                <a:tc>
                  <a:txBody>
                    <a:bodyPr/>
                    <a:lstStyle/>
                    <a:p>
                      <a:pPr marL="91440" marR="0" algn="l">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Jul 04</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a:lnSpc>
                          <a:spcPct val="115000"/>
                        </a:lnSpc>
                        <a:spcBef>
                          <a:spcPts val="0"/>
                        </a:spcBef>
                        <a:spcAft>
                          <a:spcPts val="0"/>
                        </a:spcAft>
                      </a:pPr>
                      <a:r>
                        <a:rPr lang="en-US" sz="1000" kern="12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Greencoat</a:t>
                      </a: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Limited.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a:lnSpc>
                          <a:spcPct val="115000"/>
                        </a:lnSpc>
                        <a:spcBef>
                          <a:spcPts val="0"/>
                        </a:spcBef>
                        <a:spcAft>
                          <a:spcPts val="0"/>
                        </a:spcAft>
                        <a:tabLst>
                          <a:tab pos="2743200" algn="ctr"/>
                          <a:tab pos="5486400" algn="r"/>
                        </a:tabLs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Produces animal supplement and care items. </a:t>
                      </a:r>
                      <a:r>
                        <a:rPr lang="en-US" sz="1000" kern="1200" dirty="0" err="1">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Greencoat</a:t>
                      </a: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Limited was formerly known as Natural Animal Feeds Limited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l">
                        <a:lnSpc>
                          <a:spcPct val="115000"/>
                        </a:lnSpc>
                        <a:spcBef>
                          <a:spcPts val="0"/>
                        </a:spcBef>
                        <a:spcAft>
                          <a:spcPts val="0"/>
                        </a:spcAft>
                      </a:pPr>
                      <a:r>
                        <a:rPr lang="en-US" sz="1000" kern="12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AB Agri Ltd.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tc>
                  <a:txBody>
                    <a:bodyPr/>
                    <a:lstStyle/>
                    <a:p>
                      <a:pPr marL="91440" marR="0" algn="ctr">
                        <a:lnSpc>
                          <a:spcPct val="115000"/>
                        </a:lnSpc>
                        <a:spcBef>
                          <a:spcPts val="0"/>
                        </a:spcBef>
                        <a:spcAft>
                          <a:spcPts val="0"/>
                        </a:spcAft>
                      </a:pPr>
                      <a:r>
                        <a:rPr lang="en-US" sz="100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ND</a:t>
                      </a:r>
                    </a:p>
                  </a:txBody>
                  <a:tcPr marL="19363" marR="19363" marT="19363" marB="19363">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184127219"/>
                  </a:ext>
                </a:extLst>
              </a:tr>
              <a:tr h="191911">
                <a:tc gridSpan="5">
                  <a:txBody>
                    <a:bodyPr/>
                    <a:lstStyle/>
                    <a:p>
                      <a:pPr marL="0" marR="0" algn="l">
                        <a:lnSpc>
                          <a:spcPct val="115000"/>
                        </a:lnSpc>
                        <a:spcBef>
                          <a:spcPts val="0"/>
                        </a:spcBef>
                        <a:spcAft>
                          <a:spcPts val="0"/>
                        </a:spcAft>
                      </a:pPr>
                      <a:r>
                        <a:rPr lang="en-US" sz="1000" i="1" dirty="0">
                          <a:solidFill>
                            <a:schemeClr val="tx1"/>
                          </a:solidFill>
                          <a:effectLst/>
                          <a:latin typeface="Times New Roman" panose="02020603050405020304" pitchFamily="18" charset="0"/>
                          <a:cs typeface="Times New Roman" panose="02020603050405020304" pitchFamily="18" charset="0"/>
                        </a:rPr>
                        <a:t>ND – Not disclosed.  Transaction values in millions.</a:t>
                      </a:r>
                      <a:endParaRPr lang="en-US" sz="1000" i="1"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19363" marR="19363" marT="19363" marB="19363"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3617174"/>
                  </a:ext>
                </a:extLst>
              </a:tr>
            </a:tbl>
          </a:graphicData>
        </a:graphic>
      </p:graphicFrame>
      <p:sp>
        <p:nvSpPr>
          <p:cNvPr id="6" name="TextBox 5">
            <a:extLst>
              <a:ext uri="{FF2B5EF4-FFF2-40B4-BE49-F238E27FC236}">
                <a16:creationId xmlns:a16="http://schemas.microsoft.com/office/drawing/2014/main" id="{1D286B46-0DA3-4B41-A547-D44FB206A01A}"/>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spTree>
    <p:extLst>
      <p:ext uri="{BB962C8B-B14F-4D97-AF65-F5344CB8AC3E}">
        <p14:creationId xmlns:p14="http://schemas.microsoft.com/office/powerpoint/2010/main" val="402304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FDD0FC-528D-4635-AA65-24C5F66857EA}"/>
              </a:ext>
            </a:extLst>
          </p:cNvPr>
          <p:cNvSpPr txBox="1"/>
          <p:nvPr/>
        </p:nvSpPr>
        <p:spPr>
          <a:xfrm>
            <a:off x="352506" y="110015"/>
            <a:ext cx="7315200" cy="538609"/>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Selected News</a:t>
            </a:r>
          </a:p>
          <a:p>
            <a:r>
              <a:rPr lang="en-US" sz="1100" i="1" dirty="0">
                <a:solidFill>
                  <a:schemeClr val="bg1"/>
                </a:solidFill>
                <a:latin typeface="Times New Roman" panose="02020603050405020304" pitchFamily="18" charset="0"/>
                <a:cs typeface="Times New Roman" panose="02020603050405020304" pitchFamily="18" charset="0"/>
              </a:rPr>
              <a:t>Food Production</a:t>
            </a:r>
          </a:p>
        </p:txBody>
      </p:sp>
      <p:graphicFrame>
        <p:nvGraphicFramePr>
          <p:cNvPr id="3" name="Table 2">
            <a:extLst>
              <a:ext uri="{FF2B5EF4-FFF2-40B4-BE49-F238E27FC236}">
                <a16:creationId xmlns:a16="http://schemas.microsoft.com/office/drawing/2014/main" id="{D3A24179-EDA1-4EE1-AEA7-3BB40D153168}"/>
              </a:ext>
            </a:extLst>
          </p:cNvPr>
          <p:cNvGraphicFramePr>
            <a:graphicFrameLocks noGrp="1"/>
          </p:cNvGraphicFramePr>
          <p:nvPr>
            <p:extLst>
              <p:ext uri="{D42A27DB-BD31-4B8C-83A1-F6EECF244321}">
                <p14:modId xmlns:p14="http://schemas.microsoft.com/office/powerpoint/2010/main" val="3591291255"/>
              </p:ext>
            </p:extLst>
          </p:nvPr>
        </p:nvGraphicFramePr>
        <p:xfrm>
          <a:off x="352506" y="38724397"/>
          <a:ext cx="8229600" cy="7247425"/>
        </p:xfrm>
        <a:graphic>
          <a:graphicData uri="http://schemas.openxmlformats.org/drawingml/2006/table">
            <a:tbl>
              <a:tblPr>
                <a:tableStyleId>{5C22544A-7EE6-4342-B048-85BDC9FD1C3A}</a:tableStyleId>
              </a:tblPr>
              <a:tblGrid>
                <a:gridCol w="8229600">
                  <a:extLst>
                    <a:ext uri="{9D8B030D-6E8A-4147-A177-3AD203B41FA5}">
                      <a16:colId xmlns:a16="http://schemas.microsoft.com/office/drawing/2014/main" val="3222870949"/>
                    </a:ext>
                  </a:extLst>
                </a:gridCol>
              </a:tblGrid>
              <a:tr h="2475400">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B&amp;G Foods, Inc. (BGS) reported first quarter net income of $23.7 million for fiscal year 2023 as compared to $26.9 million for the prior year period. Earnings per share were $0.34 versus $0.41 for the prior year period. Revenues for the quarter increased to $532.4 million from $505.1 million for the same period in fiscal year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87710940"/>
                  </a:ext>
                </a:extLst>
              </a:tr>
              <a:tr h="406179">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Flowers Foods, Inc. (FLO) reported first quarter net income of $85.6 million for fiscal year 2023 as compared to $71.7 million for the prior year period. Earnings per share were $0.40 versus $0.34 for the prior year period. Revenues for the quarter increased to $1,435.9 million from $1,302.2 million for the same period in fiscal year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12165653"/>
                  </a:ext>
                </a:extLst>
              </a:tr>
              <a:tr h="406179">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General Mills, Inc. (GIS) reported net income of $2,707.3 million for fiscal year 2022 as compared to $2,339.8 million for the prior year. Earnings per share were $4.42 versus $3.78 for the prior year. Revenues for the year increased to $18,992.8 million from $18,127.0 million for fiscal year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21577945"/>
                  </a:ext>
                </a:extLst>
              </a:tr>
              <a:tr h="406179">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George Weston Limited (TSX:WN) reported first quarter net income of $373.0 million for fiscal year 2022 as compared to ($52.0) million for the prior year period. Earnings per share were $2.45 versus ($0.41) for the prior year period. Revenues for the quarter increased to $12,407.0 million from $12,017.0 million for the same period in fiscal year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33905522"/>
                  </a:ext>
                </a:extLst>
              </a:tr>
              <a:tr h="40617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Grupo Bimbo, S.A.B. de C.V. (BMV:BIMBO A) reported first quarter net income of $4,466.8 million for fiscal year 2022 as compared to $4,045.2 million for the prior year period. Earnings per share were $1.00 versus $0.90 for the prior year period. Revenues for the quarter increased to $93,320.6 million from $79,286.2 million for the same period in fiscal year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54047869"/>
                  </a:ext>
                </a:extLst>
              </a:tr>
              <a:tr h="40617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Hormel Foods Corporation (HRL) reported second quarter net income of $261.6 million for fiscal year 2022 as compared to $227.9 million for the prior year period. Earnings per share were $0.48 versus $0.42 for the prior year period. Revenues for the quarter increased to $3,096.6 million from $2,606.6 million for the same period in fiscal year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654432599"/>
                  </a:ext>
                </a:extLst>
              </a:tr>
              <a:tr h="406179">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Hostess Brands, Inc. (TWNK) reported first quarter net income of $34.6 million for fiscal year 2022 as compared to $26.7 million for the prior year period. Earnings per share were $0.25 versus $0.19 for the prior year period. Revenues for the quarter increased to $332.1 million from $265.4 million for the same period in fiscal year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730822493"/>
                  </a:ext>
                </a:extLst>
              </a:tr>
              <a:tr h="406179">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J&amp;J Snack Foods Corp. (JJSF) reported second quarter net income of $3.3 million for fiscal year 2022 as compared to $6.1 million for the prior year period. Earnings per share were $0.17 versus $0.32 for the prior year period. Revenues for the quarter increased to $281.5 million from $256.2 million for the same period in fiscal year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15691998"/>
                  </a:ext>
                </a:extLst>
              </a:tr>
              <a:tr h="406179">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JBS S.A. (BOVESPA:JBSS3) reported first quarter net income of $5,142.3 million for fiscal year 2022 as compared to $2,045.5 million for the prior year period. Earnings per share were $2.29 versus $0.81 for the prior year period. Revenues for the quarter increased to $90,866.6 million from $75,251.2 million for the same period in fiscal year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22936866"/>
                  </a:ext>
                </a:extLst>
              </a:tr>
              <a:tr h="406179">
                <a:tc>
                  <a:txBody>
                    <a:bodyPr/>
                    <a:lstStyle/>
                    <a:p>
                      <a:pPr marL="0" marR="0">
                        <a:lnSpc>
                          <a:spcPct val="107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John B. Sanfilippo &amp; Son, Inc. (JBSS) reported third quarter net income of $11.9 million for fiscal year 2022 as compared to $14.7 million for the prior year period. Earnings per share were $1.02 versus $1.27 for the prior year period. Revenues for the quarter increased to $218.6 million from $207.9 million for the same period in fiscal year 2021.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89811962"/>
                  </a:ext>
                </a:extLst>
              </a:tr>
            </a:tbl>
          </a:graphicData>
        </a:graphic>
      </p:graphicFrame>
      <p:cxnSp>
        <p:nvCxnSpPr>
          <p:cNvPr id="6" name="Straight Connector 5">
            <a:extLst>
              <a:ext uri="{FF2B5EF4-FFF2-40B4-BE49-F238E27FC236}">
                <a16:creationId xmlns:a16="http://schemas.microsoft.com/office/drawing/2014/main" id="{01075853-C4A5-4F9B-9E11-B8D3E1CED215}"/>
              </a:ext>
            </a:extLst>
          </p:cNvPr>
          <p:cNvCxnSpPr/>
          <p:nvPr/>
        </p:nvCxnSpPr>
        <p:spPr>
          <a:xfrm>
            <a:off x="352506" y="1344418"/>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F75A542-E3E0-4474-8135-A66D63BD58F7}"/>
              </a:ext>
            </a:extLst>
          </p:cNvPr>
          <p:cNvCxnSpPr/>
          <p:nvPr/>
        </p:nvCxnSpPr>
        <p:spPr>
          <a:xfrm>
            <a:off x="317211" y="1941226"/>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930907-05E8-4E63-8808-A076A7FF504E}"/>
              </a:ext>
            </a:extLst>
          </p:cNvPr>
          <p:cNvCxnSpPr/>
          <p:nvPr/>
        </p:nvCxnSpPr>
        <p:spPr>
          <a:xfrm>
            <a:off x="352506" y="2405037"/>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79211D-4ACB-4841-A73E-B4A0EBE55E03}"/>
              </a:ext>
            </a:extLst>
          </p:cNvPr>
          <p:cNvCxnSpPr/>
          <p:nvPr/>
        </p:nvCxnSpPr>
        <p:spPr>
          <a:xfrm>
            <a:off x="352506" y="3004246"/>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F82776D-3815-46B2-ABE7-C10E07224F7C}"/>
              </a:ext>
            </a:extLst>
          </p:cNvPr>
          <p:cNvCxnSpPr/>
          <p:nvPr/>
        </p:nvCxnSpPr>
        <p:spPr>
          <a:xfrm>
            <a:off x="352506" y="3623362"/>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A3A0636-4A71-4C8E-9B15-4575A375D6A5}"/>
              </a:ext>
            </a:extLst>
          </p:cNvPr>
          <p:cNvCxnSpPr/>
          <p:nvPr/>
        </p:nvCxnSpPr>
        <p:spPr>
          <a:xfrm>
            <a:off x="352506" y="4219184"/>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81231DB-C511-4FB2-BCE2-F61930F1E3D6}"/>
              </a:ext>
            </a:extLst>
          </p:cNvPr>
          <p:cNvSpPr txBox="1"/>
          <p:nvPr/>
        </p:nvSpPr>
        <p:spPr>
          <a:xfrm>
            <a:off x="352506" y="6532541"/>
            <a:ext cx="2707341" cy="215444"/>
          </a:xfrm>
          <a:prstGeom prst="rect">
            <a:avLst/>
          </a:prstGeom>
          <a:noFill/>
        </p:spPr>
        <p:txBody>
          <a:bodyPr wrap="square" rtlCol="0">
            <a:spAutoFit/>
          </a:bodyPr>
          <a:lstStyle/>
          <a:p>
            <a:r>
              <a:rPr lang="en-US" sz="800" i="1" dirty="0">
                <a:solidFill>
                  <a:srgbClr val="5C5C5C"/>
                </a:solidFill>
                <a:latin typeface="Times New Roman" panose="02020603050405020304" pitchFamily="18" charset="0"/>
                <a:cs typeface="Times New Roman" panose="02020603050405020304" pitchFamily="18" charset="0"/>
              </a:rPr>
              <a:t>Source: S&amp;P Capital IQ</a:t>
            </a:r>
          </a:p>
        </p:txBody>
      </p:sp>
      <p:cxnSp>
        <p:nvCxnSpPr>
          <p:cNvPr id="14" name="Straight Connector 13">
            <a:extLst>
              <a:ext uri="{FF2B5EF4-FFF2-40B4-BE49-F238E27FC236}">
                <a16:creationId xmlns:a16="http://schemas.microsoft.com/office/drawing/2014/main" id="{57E8ABCC-4845-463C-959A-FC533CC8C8EF}"/>
              </a:ext>
            </a:extLst>
          </p:cNvPr>
          <p:cNvCxnSpPr/>
          <p:nvPr/>
        </p:nvCxnSpPr>
        <p:spPr>
          <a:xfrm>
            <a:off x="352506" y="4842846"/>
            <a:ext cx="8229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7689E83-0AB2-4FA6-BFE1-759C3F556705}"/>
              </a:ext>
            </a:extLst>
          </p:cNvPr>
          <p:cNvSpPr txBox="1"/>
          <p:nvPr/>
        </p:nvSpPr>
        <p:spPr>
          <a:xfrm>
            <a:off x="253114" y="737746"/>
            <a:ext cx="8229600" cy="5786199"/>
          </a:xfrm>
          <a:prstGeom prst="rect">
            <a:avLst/>
          </a:prstGeom>
          <a:noFill/>
        </p:spPr>
        <p:txBody>
          <a:bodyPr wrap="square" rtlCol="0">
            <a:spAutoFit/>
          </a:bodyPr>
          <a:lstStyle/>
          <a:p>
            <a:r>
              <a:rPr lang="en-US" sz="1000" b="1" dirty="0">
                <a:latin typeface="Times New Roman" panose="02020603050405020304" pitchFamily="18" charset="0"/>
                <a:cs typeface="Times New Roman" panose="02020603050405020304" pitchFamily="18" charset="0"/>
              </a:rPr>
              <a:t>B&amp;G Foods, Inc. (BGS) </a:t>
            </a:r>
            <a:r>
              <a:rPr lang="en-US" sz="1000" dirty="0">
                <a:latin typeface="Times New Roman" panose="02020603050405020304" pitchFamily="18" charset="0"/>
                <a:cs typeface="Times New Roman" panose="02020603050405020304" pitchFamily="18" charset="0"/>
              </a:rPr>
              <a:t>reported second quarter net income of $0.3 million for fiscal year 2023 as compared to $24.6 million for the prior year period. Earnings per share were $0.00 versus $0.38 for the prior year period. Revenues for the quarter increased to $479.0 million from $464.4 million for the same period in fiscal year 2022.</a:t>
            </a:r>
          </a:p>
          <a:p>
            <a:endParaRPr lang="en-US" sz="1000"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Cal-Maine Foods, Inc. (CALM) </a:t>
            </a:r>
            <a:r>
              <a:rPr lang="en-US" sz="1000" dirty="0">
                <a:latin typeface="Times New Roman" panose="02020603050405020304" pitchFamily="18" charset="0"/>
                <a:cs typeface="Times New Roman" panose="02020603050405020304" pitchFamily="18" charset="0"/>
              </a:rPr>
              <a:t>reported first quarter net income of $125.3 million for fiscal year 2023 as compared to ($18.0) million for the prior year period. Earnings per share were $2.57 versus ($0.37) for the prior year period. Revenues for the quarter increased to $658.3 million from $325.0 million for the same period in fiscal year 2022.</a:t>
            </a:r>
          </a:p>
          <a:p>
            <a:endParaRPr lang="en-US" sz="1000"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Campbell Soup Company (CPB) </a:t>
            </a:r>
            <a:r>
              <a:rPr lang="en-US" sz="1000" dirty="0">
                <a:latin typeface="Times New Roman" panose="02020603050405020304" pitchFamily="18" charset="0"/>
                <a:cs typeface="Times New Roman" panose="02020603050405020304" pitchFamily="18" charset="0"/>
              </a:rPr>
              <a:t>reported net income of $757.0 million for fiscal year 2022 as compared to $1,002.0 million for the prior year. Earnings per share were $2.51 versus $3.28 for the prior year. Revenues for the year increased to $8,562.0 million from $8,476.0 million for fiscal year 2021.</a:t>
            </a:r>
          </a:p>
          <a:p>
            <a:endParaRPr lang="en-US" sz="1000"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Flowers Foods, Inc. (FLO) </a:t>
            </a:r>
            <a:r>
              <a:rPr lang="en-US" sz="1000" dirty="0">
                <a:latin typeface="Times New Roman" panose="02020603050405020304" pitchFamily="18" charset="0"/>
                <a:cs typeface="Times New Roman" panose="02020603050405020304" pitchFamily="18" charset="0"/>
              </a:rPr>
              <a:t>reported second quarter net income of $53.7 million for fiscal year 2023 as compared to $56.4 million for the prior year period. Earnings per share were $0.25 versus $0.26 for the prior year period. Revenues for the quarter increased to $1,129.1 million from $1,017.3 million for the same period in fiscal year 2022.</a:t>
            </a:r>
          </a:p>
          <a:p>
            <a:endParaRPr lang="en-US" sz="1000" b="1"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General Mills, Inc. (GIS) </a:t>
            </a:r>
            <a:r>
              <a:rPr lang="en-US" sz="1000" dirty="0">
                <a:latin typeface="Times New Roman" panose="02020603050405020304" pitchFamily="18" charset="0"/>
                <a:cs typeface="Times New Roman" panose="02020603050405020304" pitchFamily="18" charset="0"/>
              </a:rPr>
              <a:t>reported first quarter net income of $820.0 million for fiscal year 2023 as compared to $627.0 million for the prior year period. Earnings per share were $1.35 versus $1.02 for the prior year period. Revenues for the quarter increased to $4,717.6 million from $4,539.9 million for the same period in fiscal year 2022.</a:t>
            </a:r>
          </a:p>
          <a:p>
            <a:endParaRPr lang="en-US" sz="1000"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George Weston Limited (TSX:WN) </a:t>
            </a:r>
            <a:r>
              <a:rPr lang="en-US" sz="1000" dirty="0">
                <a:latin typeface="Times New Roman" panose="02020603050405020304" pitchFamily="18" charset="0"/>
                <a:cs typeface="Times New Roman" panose="02020603050405020304" pitchFamily="18" charset="0"/>
              </a:rPr>
              <a:t>reported second quarter net income of $493.3 million for fiscal year 2022 as compared to $94.6 million for the prior year period. Earnings per share were $3.31 versus $0.56 for the prior year period. Revenues for the quarter decreased to $9,942.2 million from $10,129.9 million for the same period in fiscal year 2021.</a:t>
            </a:r>
          </a:p>
          <a:p>
            <a:endParaRPr lang="en-US" sz="1000"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Grupo Bimbo, S.A.B. de C.V. (BMV:BIMBO A) </a:t>
            </a:r>
            <a:r>
              <a:rPr lang="en-US" sz="1000" dirty="0">
                <a:latin typeface="Times New Roman" panose="02020603050405020304" pitchFamily="18" charset="0"/>
                <a:cs typeface="Times New Roman" panose="02020603050405020304" pitchFamily="18" charset="0"/>
              </a:rPr>
              <a:t>reported second quarter net income of $304.9 million for fiscal year 2022 as compared to $152.0 million for the prior year period. Earnings per share were $0.07 versus $0.03 for the prior year period. Revenues for the quarter increased to $4,783.9 million from $4,099.9 million for the same period in fiscal year 2021.</a:t>
            </a:r>
          </a:p>
          <a:p>
            <a:endParaRPr lang="en-US" sz="1000" dirty="0">
              <a:latin typeface="Times New Roman" panose="02020603050405020304" pitchFamily="18" charset="0"/>
              <a:cs typeface="Times New Roman" panose="02020603050405020304" pitchFamily="18" charset="0"/>
            </a:endParaRPr>
          </a:p>
          <a:p>
            <a:r>
              <a:rPr lang="en-US" sz="1000" b="1" dirty="0">
                <a:latin typeface="Times New Roman" panose="02020603050405020304" pitchFamily="18" charset="0"/>
                <a:cs typeface="Times New Roman" panose="02020603050405020304" pitchFamily="18" charset="0"/>
              </a:rPr>
              <a:t>Hormel Foods Corporation (HRL) </a:t>
            </a:r>
            <a:r>
              <a:rPr lang="en-US" sz="1000" dirty="0">
                <a:latin typeface="Times New Roman" panose="02020603050405020304" pitchFamily="18" charset="0"/>
                <a:cs typeface="Times New Roman" panose="02020603050405020304" pitchFamily="18" charset="0"/>
              </a:rPr>
              <a:t>reported third quarter net income of $218.9 million for fiscal year 2022 as compared to $176.9 million for the prior year period. Earnings per share were $0.40 versus $0.32 for the prior year period. Revenues for the quarter increased to $3,034.4 million from $2,863.7 million for the same period in fiscal year 2021.</a:t>
            </a: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r>
              <a:rPr lang="en-US" sz="1000" dirty="0">
                <a:latin typeface="Times New Roman" panose="02020603050405020304" pitchFamily="18" charset="0"/>
                <a:cs typeface="Times New Roman" panose="02020603050405020304" pitchFamily="18" charset="0"/>
              </a:rPr>
              <a:t>Note: All per share results are reported on a fully-diluted basis.</a:t>
            </a:r>
            <a:endParaRPr lang="en-US" sz="1000" dirty="0">
              <a:latin typeface="Times New Roman" panose="02020603050405020304" pitchFamily="18" charset="0"/>
              <a:ea typeface="SimSun" panose="02010600030101010101" pitchFamily="2" charset="-122"/>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274897"/>
      </p:ext>
    </p:extLst>
  </p:cSld>
  <p:clrMapOvr>
    <a:masterClrMapping/>
  </p:clrMapOvr>
  <p:extLst>
    <p:ext uri="{6950BFC3-D8DA-4A85-94F7-54DA5524770B}">
      <p188:commentRel xmlns=""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INLINETEXTSHAPEGUID" val="b0c92772-8b22-4288-9eef-a45e83b4540d"/>
</p:tagLst>
</file>

<file path=ppt/tags/tag2.xml><?xml version="1.0" encoding="utf-8"?>
<p:tagLst xmlns:a="http://schemas.openxmlformats.org/drawingml/2006/main" xmlns:r="http://schemas.openxmlformats.org/officeDocument/2006/relationships" xmlns:p="http://schemas.openxmlformats.org/presentationml/2006/main">
  <p:tag name="INLINETEXTSHAPEGUID" val="b0c92772-8b22-4288-9eef-a45e83b4540d"/>
</p:tagLst>
</file>

<file path=ppt/tags/tag3.xml><?xml version="1.0" encoding="utf-8"?>
<p:tagLst xmlns:a="http://schemas.openxmlformats.org/drawingml/2006/main" xmlns:r="http://schemas.openxmlformats.org/officeDocument/2006/relationships" xmlns:p="http://schemas.openxmlformats.org/presentationml/2006/main">
  <p:tag name="INLINETEXTSHAPEGUID" val="b0c92772-8b22-4288-9eef-a45e83b4540d"/>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18334</TotalTime>
  <Words>5312</Words>
  <Application>Microsoft Office PowerPoint</Application>
  <PresentationFormat>On-screen Show (4:3)</PresentationFormat>
  <Paragraphs>343</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SimSun</vt:lpstr>
      <vt:lpstr>Arial</vt:lpstr>
      <vt:lpstr>Avenir Book</vt:lpstr>
      <vt:lpstr>Calibri</vt:lpstr>
      <vt:lpstr>Calibri Light</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Powell</dc:creator>
  <cp:lastModifiedBy>MHH Intern</cp:lastModifiedBy>
  <cp:revision>822</cp:revision>
  <cp:lastPrinted>2021-10-20T15:50:13Z</cp:lastPrinted>
  <dcterms:created xsi:type="dcterms:W3CDTF">2020-11-03T17:32:57Z</dcterms:created>
  <dcterms:modified xsi:type="dcterms:W3CDTF">2022-11-07T19:39:31Z</dcterms:modified>
</cp:coreProperties>
</file>