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6" r:id="rId1"/>
  </p:sldMasterIdLst>
  <p:notesMasterIdLst>
    <p:notesMasterId r:id="rId12"/>
  </p:notesMasterIdLst>
  <p:handoutMasterIdLst>
    <p:handoutMasterId r:id="rId13"/>
  </p:handoutMasterIdLst>
  <p:sldIdLst>
    <p:sldId id="284" r:id="rId2"/>
    <p:sldId id="3241" r:id="rId3"/>
    <p:sldId id="3212" r:id="rId4"/>
    <p:sldId id="3334" r:id="rId5"/>
    <p:sldId id="1034" r:id="rId6"/>
    <p:sldId id="3248" r:id="rId7"/>
    <p:sldId id="623" r:id="rId8"/>
    <p:sldId id="3261" r:id="rId9"/>
    <p:sldId id="3260" r:id="rId10"/>
    <p:sldId id="3424" r:id="rId11"/>
  </p:sldIdLst>
  <p:sldSz cx="9144000" cy="6858000" type="letter"/>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1pPr>
    <a:lvl2pPr marL="0" marR="0" indent="455612"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2pPr>
    <a:lvl3pPr marL="0" marR="0" indent="912812"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3pPr>
    <a:lvl4pPr marL="0" marR="0" indent="1370012"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4pPr>
    <a:lvl5pPr marL="0" marR="0" indent="1827213"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Intro" id="{3EE27EC0-9E4F-4EC3-9DA4-A252BC1B783A}">
          <p14:sldIdLst>
            <p14:sldId id="284"/>
          </p14:sldIdLst>
        </p14:section>
        <p14:section name="Process Overview" id="{9524D253-9842-43CF-B374-C01978905ED5}">
          <p14:sldIdLst>
            <p14:sldId id="3241"/>
            <p14:sldId id="3212"/>
            <p14:sldId id="3334"/>
            <p14:sldId id="1034"/>
            <p14:sldId id="3248"/>
            <p14:sldId id="623"/>
            <p14:sldId id="3261"/>
            <p14:sldId id="3260"/>
          </p14:sldIdLst>
        </p14:section>
        <p14:section name="Appendix" id="{33FD6E30-5A2E-4331-AD29-2D1A573877E4}">
          <p14:sldIdLst>
            <p14:sldId id="3424"/>
          </p14:sldIdLst>
        </p14:section>
      </p14:sectionLst>
    </p:ex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Eldridge" initials="JE" lastIdx="1" clrIdx="0">
    <p:extLst>
      <p:ext uri="{19B8F6BF-5375-455C-9EA6-DF929625EA0E}">
        <p15:presenceInfo xmlns:p15="http://schemas.microsoft.com/office/powerpoint/2012/main" userId="Jack Eldridge" providerId="None"/>
      </p:ext>
    </p:extLst>
  </p:cmAuthor>
  <p:cmAuthor id="2" name="Andrew Apfelbaum" initials="AA" lastIdx="2" clrIdx="1">
    <p:extLst>
      <p:ext uri="{19B8F6BF-5375-455C-9EA6-DF929625EA0E}">
        <p15:presenceInfo xmlns:p15="http://schemas.microsoft.com/office/powerpoint/2012/main" userId="Andrew Apfelbaum" providerId="None"/>
      </p:ext>
    </p:extLst>
  </p:cmAuthor>
  <p:cmAuthor id="3" name="Allen Tompkins" initials="AT" lastIdx="1" clrIdx="2">
    <p:extLst>
      <p:ext uri="{19B8F6BF-5375-455C-9EA6-DF929625EA0E}">
        <p15:presenceInfo xmlns:p15="http://schemas.microsoft.com/office/powerpoint/2012/main" userId="S-1-5-21-117609710-343818398-839522115-45624" providerId="AD"/>
      </p:ext>
    </p:extLst>
  </p:cmAuthor>
  <p:cmAuthor id="4" name="Josh Baker" initials="JB" lastIdx="36" clrIdx="3">
    <p:extLst>
      <p:ext uri="{19B8F6BF-5375-455C-9EA6-DF929625EA0E}">
        <p15:presenceInfo xmlns:p15="http://schemas.microsoft.com/office/powerpoint/2012/main" userId="S-1-5-21-117609710-343818398-839522115-45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EC"/>
    <a:srgbClr val="DDC9AC"/>
    <a:srgbClr val="217134"/>
    <a:srgbClr val="009900"/>
    <a:srgbClr val="B6DEFA"/>
    <a:srgbClr val="6DBDF4"/>
    <a:srgbClr val="177B19"/>
    <a:srgbClr val="D7D7D7"/>
    <a:srgbClr val="042033"/>
    <a:srgbClr val="002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5EB04-16ED-4A2D-B641-4299D2E8371F}" v="13" dt="2026-02-06T18:28:47.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6374" autoAdjust="0"/>
  </p:normalViewPr>
  <p:slideViewPr>
    <p:cSldViewPr snapToGrid="0" showGuides="1">
      <p:cViewPr varScale="1">
        <p:scale>
          <a:sx n="96" d="100"/>
          <a:sy n="96" d="100"/>
        </p:scale>
        <p:origin x="2290" y="293"/>
      </p:cViewPr>
      <p:guideLst>
        <p:guide orient="horz" pos="2160"/>
        <p:guide pos="2904"/>
      </p:guideLst>
    </p:cSldViewPr>
  </p:slideViewPr>
  <p:outlineViewPr>
    <p:cViewPr>
      <p:scale>
        <a:sx n="33" d="100"/>
        <a:sy n="33" d="100"/>
      </p:scale>
      <p:origin x="0" y="-2622"/>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Tompkins" userId="19e7fe67ebf230f2" providerId="LiveId" clId="{C86C3EEE-FA92-4603-AD71-D7AC207F58C2}"/>
    <pc:docChg chg="undo redo custSel modSld modMainMaster">
      <pc:chgData name="Allen Tompkins" userId="19e7fe67ebf230f2" providerId="LiveId" clId="{C86C3EEE-FA92-4603-AD71-D7AC207F58C2}" dt="2026-02-06T18:32:30.883" v="292" actId="20577"/>
      <pc:docMkLst>
        <pc:docMk/>
      </pc:docMkLst>
      <pc:sldChg chg="delSp mod">
        <pc:chgData name="Allen Tompkins" userId="19e7fe67ebf230f2" providerId="LiveId" clId="{C86C3EEE-FA92-4603-AD71-D7AC207F58C2}" dt="2026-02-06T15:30:49.214" v="4" actId="478"/>
        <pc:sldMkLst>
          <pc:docMk/>
          <pc:sldMk cId="2695795096" sldId="284"/>
        </pc:sldMkLst>
        <pc:spChg chg="del">
          <ac:chgData name="Allen Tompkins" userId="19e7fe67ebf230f2" providerId="LiveId" clId="{C86C3EEE-FA92-4603-AD71-D7AC207F58C2}" dt="2026-02-06T15:30:49.214" v="4" actId="478"/>
          <ac:spMkLst>
            <pc:docMk/>
            <pc:sldMk cId="2695795096" sldId="284"/>
            <ac:spMk id="2" creationId="{1BE47131-C2EE-4620-8941-79E17117631E}"/>
          </ac:spMkLst>
        </pc:spChg>
      </pc:sldChg>
      <pc:sldChg chg="modSp mod">
        <pc:chgData name="Allen Tompkins" userId="19e7fe67ebf230f2" providerId="LiveId" clId="{C86C3EEE-FA92-4603-AD71-D7AC207F58C2}" dt="2026-02-06T18:32:30.883" v="292" actId="20577"/>
        <pc:sldMkLst>
          <pc:docMk/>
          <pc:sldMk cId="2853727487" sldId="3212"/>
        </pc:sldMkLst>
        <pc:spChg chg="mod">
          <ac:chgData name="Allen Tompkins" userId="19e7fe67ebf230f2" providerId="LiveId" clId="{C86C3EEE-FA92-4603-AD71-D7AC207F58C2}" dt="2026-02-06T18:32:30.883" v="292" actId="20577"/>
          <ac:spMkLst>
            <pc:docMk/>
            <pc:sldMk cId="2853727487" sldId="3212"/>
            <ac:spMk id="2" creationId="{3AF6A64F-B7C1-4CF3-8774-A6B9669674C3}"/>
          </ac:spMkLst>
        </pc:spChg>
        <pc:spChg chg="mod">
          <ac:chgData name="Allen Tompkins" userId="19e7fe67ebf230f2" providerId="LiveId" clId="{C86C3EEE-FA92-4603-AD71-D7AC207F58C2}" dt="2026-02-06T15:31:04.599" v="5" actId="207"/>
          <ac:spMkLst>
            <pc:docMk/>
            <pc:sldMk cId="2853727487" sldId="3212"/>
            <ac:spMk id="8" creationId="{76F20774-6A1A-4F3A-9B33-FE31E858DB2F}"/>
          </ac:spMkLst>
        </pc:spChg>
        <pc:spChg chg="mod">
          <ac:chgData name="Allen Tompkins" userId="19e7fe67ebf230f2" providerId="LiveId" clId="{C86C3EEE-FA92-4603-AD71-D7AC207F58C2}" dt="2026-02-06T15:31:04.599" v="5" actId="207"/>
          <ac:spMkLst>
            <pc:docMk/>
            <pc:sldMk cId="2853727487" sldId="3212"/>
            <ac:spMk id="9" creationId="{07022BD0-A163-4BC0-B878-25FEB4A3610D}"/>
          </ac:spMkLst>
        </pc:spChg>
        <pc:spChg chg="mod">
          <ac:chgData name="Allen Tompkins" userId="19e7fe67ebf230f2" providerId="LiveId" clId="{C86C3EEE-FA92-4603-AD71-D7AC207F58C2}" dt="2026-02-06T15:31:04.599" v="5" actId="207"/>
          <ac:spMkLst>
            <pc:docMk/>
            <pc:sldMk cId="2853727487" sldId="3212"/>
            <ac:spMk id="10" creationId="{08F65B89-8EBB-4E9B-8488-0CA26DDA4BA4}"/>
          </ac:spMkLst>
        </pc:spChg>
        <pc:spChg chg="mod">
          <ac:chgData name="Allen Tompkins" userId="19e7fe67ebf230f2" providerId="LiveId" clId="{C86C3EEE-FA92-4603-AD71-D7AC207F58C2}" dt="2026-02-06T15:31:04.599" v="5" actId="207"/>
          <ac:spMkLst>
            <pc:docMk/>
            <pc:sldMk cId="2853727487" sldId="3212"/>
            <ac:spMk id="11" creationId="{6E676A74-CC97-4B1A-9F01-C08ACB1472A1}"/>
          </ac:spMkLst>
        </pc:spChg>
        <pc:spChg chg="mod">
          <ac:chgData name="Allen Tompkins" userId="19e7fe67ebf230f2" providerId="LiveId" clId="{C86C3EEE-FA92-4603-AD71-D7AC207F58C2}" dt="2026-02-06T15:31:04.599" v="5" actId="207"/>
          <ac:spMkLst>
            <pc:docMk/>
            <pc:sldMk cId="2853727487" sldId="3212"/>
            <ac:spMk id="12" creationId="{01A535F4-24BF-4F67-B843-8A2BFFBC745F}"/>
          </ac:spMkLst>
        </pc:spChg>
        <pc:spChg chg="mod">
          <ac:chgData name="Allen Tompkins" userId="19e7fe67ebf230f2" providerId="LiveId" clId="{C86C3EEE-FA92-4603-AD71-D7AC207F58C2}" dt="2026-02-06T15:31:04.599" v="5" actId="207"/>
          <ac:spMkLst>
            <pc:docMk/>
            <pc:sldMk cId="2853727487" sldId="3212"/>
            <ac:spMk id="13" creationId="{88C98B47-DFCB-4114-A73E-D5D3EB721A38}"/>
          </ac:spMkLst>
        </pc:spChg>
        <pc:spChg chg="mod">
          <ac:chgData name="Allen Tompkins" userId="19e7fe67ebf230f2" providerId="LiveId" clId="{C86C3EEE-FA92-4603-AD71-D7AC207F58C2}" dt="2026-02-06T15:31:04.599" v="5" actId="207"/>
          <ac:spMkLst>
            <pc:docMk/>
            <pc:sldMk cId="2853727487" sldId="3212"/>
            <ac:spMk id="14" creationId="{6A6BCB1B-9162-4510-9B14-13836E292484}"/>
          </ac:spMkLst>
        </pc:spChg>
        <pc:spChg chg="mod">
          <ac:chgData name="Allen Tompkins" userId="19e7fe67ebf230f2" providerId="LiveId" clId="{C86C3EEE-FA92-4603-AD71-D7AC207F58C2}" dt="2026-02-06T15:31:35.773" v="7" actId="20577"/>
          <ac:spMkLst>
            <pc:docMk/>
            <pc:sldMk cId="2853727487" sldId="3212"/>
            <ac:spMk id="27" creationId="{06F97998-739D-4828-9BD4-8C8583806042}"/>
          </ac:spMkLst>
        </pc:spChg>
        <pc:spChg chg="mod">
          <ac:chgData name="Allen Tompkins" userId="19e7fe67ebf230f2" providerId="LiveId" clId="{C86C3EEE-FA92-4603-AD71-D7AC207F58C2}" dt="2026-02-06T15:31:59.908" v="11" actId="20577"/>
          <ac:spMkLst>
            <pc:docMk/>
            <pc:sldMk cId="2853727487" sldId="3212"/>
            <ac:spMk id="28" creationId="{56B89EB3-2B87-4B3E-90D0-BA6C51A82DF4}"/>
          </ac:spMkLst>
        </pc:spChg>
        <pc:spChg chg="mod">
          <ac:chgData name="Allen Tompkins" userId="19e7fe67ebf230f2" providerId="LiveId" clId="{C86C3EEE-FA92-4603-AD71-D7AC207F58C2}" dt="2026-02-06T15:31:46.419" v="9" actId="20577"/>
          <ac:spMkLst>
            <pc:docMk/>
            <pc:sldMk cId="2853727487" sldId="3212"/>
            <ac:spMk id="29" creationId="{D5322FD7-E872-4065-8943-1F2E5C0EADC3}"/>
          </ac:spMkLst>
        </pc:spChg>
      </pc:sldChg>
      <pc:sldChg chg="modSp mod">
        <pc:chgData name="Allen Tompkins" userId="19e7fe67ebf230f2" providerId="LiveId" clId="{C86C3EEE-FA92-4603-AD71-D7AC207F58C2}" dt="2026-02-06T15:34:14.609" v="12" actId="207"/>
        <pc:sldMkLst>
          <pc:docMk/>
          <pc:sldMk cId="1679564248" sldId="3248"/>
        </pc:sldMkLst>
        <pc:spChg chg="mod">
          <ac:chgData name="Allen Tompkins" userId="19e7fe67ebf230f2" providerId="LiveId" clId="{C86C3EEE-FA92-4603-AD71-D7AC207F58C2}" dt="2026-02-06T15:34:14.609" v="12" actId="207"/>
          <ac:spMkLst>
            <pc:docMk/>
            <pc:sldMk cId="1679564248" sldId="3248"/>
            <ac:spMk id="4" creationId="{2125FFCB-1235-4E5C-8897-EC5196933AA9}"/>
          </ac:spMkLst>
        </pc:spChg>
        <pc:spChg chg="mod">
          <ac:chgData name="Allen Tompkins" userId="19e7fe67ebf230f2" providerId="LiveId" clId="{C86C3EEE-FA92-4603-AD71-D7AC207F58C2}" dt="2026-02-06T15:34:14.609" v="12" actId="207"/>
          <ac:spMkLst>
            <pc:docMk/>
            <pc:sldMk cId="1679564248" sldId="3248"/>
            <ac:spMk id="5" creationId="{4DA6DC2E-8C45-440A-B164-F93A2F5E7C07}"/>
          </ac:spMkLst>
        </pc:spChg>
        <pc:spChg chg="mod">
          <ac:chgData name="Allen Tompkins" userId="19e7fe67ebf230f2" providerId="LiveId" clId="{C86C3EEE-FA92-4603-AD71-D7AC207F58C2}" dt="2026-02-06T15:34:14.609" v="12" actId="207"/>
          <ac:spMkLst>
            <pc:docMk/>
            <pc:sldMk cId="1679564248" sldId="3248"/>
            <ac:spMk id="6" creationId="{72251C5B-82E7-48D8-A69E-B1EFB9271EF6}"/>
          </ac:spMkLst>
        </pc:spChg>
      </pc:sldChg>
      <pc:sldChg chg="modSp mod">
        <pc:chgData name="Allen Tompkins" userId="19e7fe67ebf230f2" providerId="LiveId" clId="{C86C3EEE-FA92-4603-AD71-D7AC207F58C2}" dt="2026-02-06T18:25:30.731" v="170" actId="20577"/>
        <pc:sldMkLst>
          <pc:docMk/>
          <pc:sldMk cId="1992172557" sldId="3260"/>
        </pc:sldMkLst>
        <pc:spChg chg="mod">
          <ac:chgData name="Allen Tompkins" userId="19e7fe67ebf230f2" providerId="LiveId" clId="{C86C3EEE-FA92-4603-AD71-D7AC207F58C2}" dt="2026-02-06T18:25:13.458" v="153" actId="207"/>
          <ac:spMkLst>
            <pc:docMk/>
            <pc:sldMk cId="1992172557" sldId="3260"/>
            <ac:spMk id="3" creationId="{89AC53D7-4E03-4984-AC24-1F479DF1DA14}"/>
          </ac:spMkLst>
        </pc:spChg>
        <pc:spChg chg="mod">
          <ac:chgData name="Allen Tompkins" userId="19e7fe67ebf230f2" providerId="LiveId" clId="{C86C3EEE-FA92-4603-AD71-D7AC207F58C2}" dt="2026-02-06T18:25:30.731" v="170" actId="20577"/>
          <ac:spMkLst>
            <pc:docMk/>
            <pc:sldMk cId="1992172557" sldId="3260"/>
            <ac:spMk id="23" creationId="{31DC85C6-2D76-4D9C-B82F-24BCF289F521}"/>
          </ac:spMkLst>
        </pc:spChg>
        <pc:spChg chg="mod">
          <ac:chgData name="Allen Tompkins" userId="19e7fe67ebf230f2" providerId="LiveId" clId="{C86C3EEE-FA92-4603-AD71-D7AC207F58C2}" dt="2026-02-06T18:25:13.458" v="153" actId="207"/>
          <ac:spMkLst>
            <pc:docMk/>
            <pc:sldMk cId="1992172557" sldId="3260"/>
            <ac:spMk id="24" creationId="{7C87444E-B976-4277-A909-336BF971A233}"/>
          </ac:spMkLst>
        </pc:spChg>
        <pc:spChg chg="mod">
          <ac:chgData name="Allen Tompkins" userId="19e7fe67ebf230f2" providerId="LiveId" clId="{C86C3EEE-FA92-4603-AD71-D7AC207F58C2}" dt="2026-02-06T18:25:13.458" v="153" actId="207"/>
          <ac:spMkLst>
            <pc:docMk/>
            <pc:sldMk cId="1992172557" sldId="3260"/>
            <ac:spMk id="27" creationId="{D4CE3E69-CE78-4F90-90C5-078D6697678B}"/>
          </ac:spMkLst>
        </pc:spChg>
      </pc:sldChg>
      <pc:sldChg chg="modSp mod">
        <pc:chgData name="Allen Tompkins" userId="19e7fe67ebf230f2" providerId="LiveId" clId="{C86C3EEE-FA92-4603-AD71-D7AC207F58C2}" dt="2026-02-06T15:39:33.547" v="18" actId="20577"/>
        <pc:sldMkLst>
          <pc:docMk/>
          <pc:sldMk cId="3205593620" sldId="3261"/>
        </pc:sldMkLst>
        <pc:spChg chg="mod">
          <ac:chgData name="Allen Tompkins" userId="19e7fe67ebf230f2" providerId="LiveId" clId="{C86C3EEE-FA92-4603-AD71-D7AC207F58C2}" dt="2026-02-06T15:39:33.547" v="18" actId="20577"/>
          <ac:spMkLst>
            <pc:docMk/>
            <pc:sldMk cId="3205593620" sldId="3261"/>
            <ac:spMk id="20" creationId="{7CA30FBF-2543-42EF-A943-1EE1E92B6E5F}"/>
          </ac:spMkLst>
        </pc:spChg>
      </pc:sldChg>
      <pc:sldChg chg="addSp delSp modSp mod">
        <pc:chgData name="Allen Tompkins" userId="19e7fe67ebf230f2" providerId="LiveId" clId="{C86C3EEE-FA92-4603-AD71-D7AC207F58C2}" dt="2026-02-06T18:29:02.068" v="288" actId="1036"/>
        <pc:sldMkLst>
          <pc:docMk/>
          <pc:sldMk cId="2236835032" sldId="3334"/>
        </pc:sldMkLst>
        <pc:spChg chg="add del">
          <ac:chgData name="Allen Tompkins" userId="19e7fe67ebf230f2" providerId="LiveId" clId="{C86C3EEE-FA92-4603-AD71-D7AC207F58C2}" dt="2026-02-06T16:03:22.610" v="110" actId="478"/>
          <ac:spMkLst>
            <pc:docMk/>
            <pc:sldMk cId="2236835032" sldId="3334"/>
            <ac:spMk id="4" creationId="{86F076E4-B067-ABB6-CF82-3D60954AB48C}"/>
          </ac:spMkLst>
        </pc:spChg>
        <pc:picChg chg="add del mod ord modCrop">
          <ac:chgData name="Allen Tompkins" userId="19e7fe67ebf230f2" providerId="LiveId" clId="{C86C3EEE-FA92-4603-AD71-D7AC207F58C2}" dt="2026-02-06T16:03:23.562" v="111" actId="478"/>
          <ac:picMkLst>
            <pc:docMk/>
            <pc:sldMk cId="2236835032" sldId="3334"/>
            <ac:picMk id="3" creationId="{D3CE89C6-1835-8711-EDF2-13D17A5F9047}"/>
          </ac:picMkLst>
        </pc:picChg>
        <pc:picChg chg="del">
          <ac:chgData name="Allen Tompkins" userId="19e7fe67ebf230f2" providerId="LiveId" clId="{C86C3EEE-FA92-4603-AD71-D7AC207F58C2}" dt="2026-02-06T18:28:35.881" v="239" actId="478"/>
          <ac:picMkLst>
            <pc:docMk/>
            <pc:sldMk cId="2236835032" sldId="3334"/>
            <ac:picMk id="3" creationId="{D8DB18F8-D6A3-1B1E-8256-94BEC4F4CE49}"/>
          </ac:picMkLst>
        </pc:picChg>
        <pc:picChg chg="mod">
          <ac:chgData name="Allen Tompkins" userId="19e7fe67ebf230f2" providerId="LiveId" clId="{C86C3EEE-FA92-4603-AD71-D7AC207F58C2}" dt="2026-02-06T18:29:02.068" v="288" actId="1036"/>
          <ac:picMkLst>
            <pc:docMk/>
            <pc:sldMk cId="2236835032" sldId="3334"/>
            <ac:picMk id="4" creationId="{7F3BB96B-9B27-30C6-672B-0F95D0A03C20}"/>
          </ac:picMkLst>
        </pc:picChg>
        <pc:picChg chg="del mod modCrop">
          <ac:chgData name="Allen Tompkins" userId="19e7fe67ebf230f2" providerId="LiveId" clId="{C86C3EEE-FA92-4603-AD71-D7AC207F58C2}" dt="2026-02-06T16:05:19.024" v="112" actId="478"/>
          <ac:picMkLst>
            <pc:docMk/>
            <pc:sldMk cId="2236835032" sldId="3334"/>
            <ac:picMk id="5" creationId="{A1568BCB-17B3-4053-836F-C8E22B3626F2}"/>
          </ac:picMkLst>
        </pc:picChg>
        <pc:picChg chg="del mod">
          <ac:chgData name="Allen Tompkins" userId="19e7fe67ebf230f2" providerId="LiveId" clId="{C86C3EEE-FA92-4603-AD71-D7AC207F58C2}" dt="2026-02-06T18:28:28.992" v="238" actId="478"/>
          <ac:picMkLst>
            <pc:docMk/>
            <pc:sldMk cId="2236835032" sldId="3334"/>
            <ac:picMk id="6" creationId="{83F822E7-5FA0-6149-5D24-DE345697CCA3}"/>
          </ac:picMkLst>
        </pc:picChg>
      </pc:sldChg>
      <pc:sldChg chg="delSp modSp mod">
        <pc:chgData name="Allen Tompkins" userId="19e7fe67ebf230f2" providerId="LiveId" clId="{C86C3EEE-FA92-4603-AD71-D7AC207F58C2}" dt="2026-02-06T18:31:48.918" v="291" actId="403"/>
        <pc:sldMkLst>
          <pc:docMk/>
          <pc:sldMk cId="2987211934" sldId="3424"/>
        </pc:sldMkLst>
        <pc:spChg chg="del">
          <ac:chgData name="Allen Tompkins" userId="19e7fe67ebf230f2" providerId="LiveId" clId="{C86C3EEE-FA92-4603-AD71-D7AC207F58C2}" dt="2026-02-06T15:41:43.236" v="26" actId="478"/>
          <ac:spMkLst>
            <pc:docMk/>
            <pc:sldMk cId="2987211934" sldId="3424"/>
            <ac:spMk id="8" creationId="{564E8799-0011-394E-6D70-B9F48E761087}"/>
          </ac:spMkLst>
        </pc:spChg>
        <pc:spChg chg="mod">
          <ac:chgData name="Allen Tompkins" userId="19e7fe67ebf230f2" providerId="LiveId" clId="{C86C3EEE-FA92-4603-AD71-D7AC207F58C2}" dt="2026-02-06T18:31:48.918" v="291" actId="403"/>
          <ac:spMkLst>
            <pc:docMk/>
            <pc:sldMk cId="2987211934" sldId="3424"/>
            <ac:spMk id="9" creationId="{A999979B-CA65-0151-A22D-0AAAF4626508}"/>
          </ac:spMkLst>
        </pc:spChg>
      </pc:sldChg>
      <pc:sldMasterChg chg="modSldLayout">
        <pc:chgData name="Allen Tompkins" userId="19e7fe67ebf230f2" providerId="LiveId" clId="{C86C3EEE-FA92-4603-AD71-D7AC207F58C2}" dt="2026-02-06T15:46:25.604" v="44" actId="20577"/>
        <pc:sldMasterMkLst>
          <pc:docMk/>
          <pc:sldMasterMk cId="3701177994" sldId="2147483676"/>
        </pc:sldMasterMkLst>
        <pc:sldLayoutChg chg="addSp modSp mod setBg">
          <pc:chgData name="Allen Tompkins" userId="19e7fe67ebf230f2" providerId="LiveId" clId="{C86C3EEE-FA92-4603-AD71-D7AC207F58C2}" dt="2026-02-06T15:46:25.604" v="44" actId="20577"/>
          <pc:sldLayoutMkLst>
            <pc:docMk/>
            <pc:sldMasterMk cId="3701177994" sldId="2147483676"/>
            <pc:sldLayoutMk cId="4154524121" sldId="2147483720"/>
          </pc:sldLayoutMkLst>
          <pc:spChg chg="add mod">
            <ac:chgData name="Allen Tompkins" userId="19e7fe67ebf230f2" providerId="LiveId" clId="{C86C3EEE-FA92-4603-AD71-D7AC207F58C2}" dt="2026-02-06T15:40:35.835" v="22" actId="1076"/>
            <ac:spMkLst>
              <pc:docMk/>
              <pc:sldMasterMk cId="3701177994" sldId="2147483676"/>
              <pc:sldLayoutMk cId="4154524121" sldId="2147483720"/>
              <ac:spMk id="2" creationId="{72DEFFD1-2FB2-2890-A2B4-BF55AF249DA4}"/>
            </ac:spMkLst>
          </pc:spChg>
          <pc:spChg chg="add mod">
            <ac:chgData name="Allen Tompkins" userId="19e7fe67ebf230f2" providerId="LiveId" clId="{C86C3EEE-FA92-4603-AD71-D7AC207F58C2}" dt="2026-02-06T15:40:45.306" v="25" actId="14100"/>
            <ac:spMkLst>
              <pc:docMk/>
              <pc:sldMasterMk cId="3701177994" sldId="2147483676"/>
              <pc:sldLayoutMk cId="4154524121" sldId="2147483720"/>
              <ac:spMk id="3" creationId="{C03FE07D-2065-4BFA-FD2C-2DF7560334CA}"/>
            </ac:spMkLst>
          </pc:spChg>
          <pc:spChg chg="mod">
            <ac:chgData name="Allen Tompkins" userId="19e7fe67ebf230f2" providerId="LiveId" clId="{C86C3EEE-FA92-4603-AD71-D7AC207F58C2}" dt="2026-02-06T15:29:33.061" v="0" actId="207"/>
            <ac:spMkLst>
              <pc:docMk/>
              <pc:sldMasterMk cId="3701177994" sldId="2147483676"/>
              <pc:sldLayoutMk cId="4154524121" sldId="2147483720"/>
              <ac:spMk id="21" creationId="{00000000-0000-0000-0000-000000000000}"/>
            </ac:spMkLst>
          </pc:spChg>
          <pc:spChg chg="mod">
            <ac:chgData name="Allen Tompkins" userId="19e7fe67ebf230f2" providerId="LiveId" clId="{C86C3EEE-FA92-4603-AD71-D7AC207F58C2}" dt="2026-02-06T15:29:37.279" v="1" actId="207"/>
            <ac:spMkLst>
              <pc:docMk/>
              <pc:sldMasterMk cId="3701177994" sldId="2147483676"/>
              <pc:sldLayoutMk cId="4154524121" sldId="2147483720"/>
              <ac:spMk id="23" creationId="{00000000-0000-0000-0000-000000000000}"/>
            </ac:spMkLst>
          </pc:spChg>
          <pc:spChg chg="mod">
            <ac:chgData name="Allen Tompkins" userId="19e7fe67ebf230f2" providerId="LiveId" clId="{C86C3EEE-FA92-4603-AD71-D7AC207F58C2}" dt="2026-02-06T15:46:25.604" v="44" actId="20577"/>
            <ac:spMkLst>
              <pc:docMk/>
              <pc:sldMasterMk cId="3701177994" sldId="2147483676"/>
              <pc:sldLayoutMk cId="4154524121" sldId="2147483720"/>
              <ac:spMk id="27" creationId="{00000000-0000-0000-0000-000000000000}"/>
            </ac:spMkLst>
          </pc:spChg>
          <pc:cxnChg chg="mod">
            <ac:chgData name="Allen Tompkins" userId="19e7fe67ebf230f2" providerId="LiveId" clId="{C86C3EEE-FA92-4603-AD71-D7AC207F58C2}" dt="2026-02-06T15:35:26.047" v="13" actId="208"/>
            <ac:cxnSpMkLst>
              <pc:docMk/>
              <pc:sldMasterMk cId="3701177994" sldId="2147483676"/>
              <pc:sldLayoutMk cId="4154524121" sldId="2147483720"/>
              <ac:cxnSpMk id="11" creationId="{00000000-0000-0000-0000-000000000000}"/>
            </ac:cxnSpMkLst>
          </pc:cxnChg>
          <pc:cxnChg chg="mod">
            <ac:chgData name="Allen Tompkins" userId="19e7fe67ebf230f2" providerId="LiveId" clId="{C86C3EEE-FA92-4603-AD71-D7AC207F58C2}" dt="2026-02-06T15:38:40.675" v="14" actId="208"/>
            <ac:cxnSpMkLst>
              <pc:docMk/>
              <pc:sldMasterMk cId="3701177994" sldId="2147483676"/>
              <pc:sldLayoutMk cId="4154524121" sldId="2147483720"/>
              <ac:cxnSpMk id="22" creationId="{00000000-0000-0000-0000-000000000000}"/>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42A03BE-B8F4-4723-BB3F-44BF9D688504}" type="datetimeFigureOut">
              <a:rPr lang="en-US" smtClean="0"/>
              <a:t>2/6/2026</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FF4843B-5AD0-495F-A2FC-FBAAC01DA6CB}" type="slidenum">
              <a:rPr lang="en-US" smtClean="0"/>
              <a:t>‹#›</a:t>
            </a:fld>
            <a:endParaRPr lang="en-US" dirty="0"/>
          </a:p>
        </p:txBody>
      </p:sp>
    </p:spTree>
    <p:extLst>
      <p:ext uri="{BB962C8B-B14F-4D97-AF65-F5344CB8AC3E}">
        <p14:creationId xmlns:p14="http://schemas.microsoft.com/office/powerpoint/2010/main" val="249500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9ED3865-8D2E-421C-89D3-A0E4E79BF45D}" type="datetimeFigureOut">
              <a:rPr lang="en-US" smtClean="0"/>
              <a:t>2/6/2026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EE08E06-82E8-4C37-A8A2-4819E6B72E31}" type="slidenum">
              <a:rPr lang="en-US" smtClean="0"/>
              <a:t>‹#›</a:t>
            </a:fld>
            <a:endParaRPr lang="en-US" dirty="0"/>
          </a:p>
        </p:txBody>
      </p:sp>
    </p:spTree>
    <p:extLst>
      <p:ext uri="{BB962C8B-B14F-4D97-AF65-F5344CB8AC3E}">
        <p14:creationId xmlns:p14="http://schemas.microsoft.com/office/powerpoint/2010/main" val="76256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E08E06-82E8-4C37-A8A2-4819E6B72E31}" type="slidenum">
              <a:rPr lang="en-US" smtClean="0"/>
              <a:t>6</a:t>
            </a:fld>
            <a:endParaRPr lang="en-US" dirty="0"/>
          </a:p>
        </p:txBody>
      </p:sp>
    </p:spTree>
    <p:extLst>
      <p:ext uri="{BB962C8B-B14F-4D97-AF65-F5344CB8AC3E}">
        <p14:creationId xmlns:p14="http://schemas.microsoft.com/office/powerpoint/2010/main" val="31747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E08E06-82E8-4C37-A8A2-4819E6B72E31}" type="slidenum">
              <a:rPr lang="en-US" smtClean="0"/>
              <a:t>7</a:t>
            </a:fld>
            <a:endParaRPr lang="en-US" dirty="0"/>
          </a:p>
        </p:txBody>
      </p:sp>
    </p:spTree>
    <p:extLst>
      <p:ext uri="{BB962C8B-B14F-4D97-AF65-F5344CB8AC3E}">
        <p14:creationId xmlns:p14="http://schemas.microsoft.com/office/powerpoint/2010/main" val="218779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AGE">
    <p:bg>
      <p:bgPr>
        <a:solidFill>
          <a:schemeClr val="bg1"/>
        </a:solidFill>
        <a:effectLst/>
      </p:bgPr>
    </p:bg>
    <p:spTree>
      <p:nvGrpSpPr>
        <p:cNvPr id="1" name=""/>
        <p:cNvGrpSpPr/>
        <p:nvPr/>
      </p:nvGrpSpPr>
      <p:grpSpPr>
        <a:xfrm>
          <a:off x="0" y="0"/>
          <a:ext cx="0" cy="0"/>
          <a:chOff x="0" y="0"/>
          <a:chExt cx="0" cy="0"/>
        </a:xfrm>
      </p:grpSpPr>
      <p:sp>
        <p:nvSpPr>
          <p:cNvPr id="21" name="TextBox 20"/>
          <p:cNvSpPr txBox="1"/>
          <p:nvPr userDrawn="1"/>
        </p:nvSpPr>
        <p:spPr>
          <a:xfrm>
            <a:off x="1820255" y="5108738"/>
            <a:ext cx="5503491" cy="1623778"/>
          </a:xfrm>
          <a:prstGeom prst="rect">
            <a:avLst/>
          </a:prstGeom>
          <a:noFill/>
        </p:spPr>
        <p:txBody>
          <a:bodyPr wrap="square" rtlCol="0">
            <a:spAutoFit/>
          </a:bodyPr>
          <a:lstStyle/>
          <a:p>
            <a:pPr algn="ctr"/>
            <a:r>
              <a:rPr lang="en-US" sz="3600" dirty="0">
                <a:solidFill>
                  <a:schemeClr val="tx1"/>
                </a:solidFill>
                <a:latin typeface="Georgia" panose="02040502050405020303" pitchFamily="18" charset="0"/>
              </a:rPr>
              <a:t>Mufson Howe Hunter</a:t>
            </a:r>
          </a:p>
          <a:p>
            <a:pPr algn="ctr"/>
            <a:r>
              <a:rPr lang="en-US" cap="small" baseline="0" dirty="0">
                <a:solidFill>
                  <a:schemeClr val="tx1"/>
                </a:solidFill>
                <a:latin typeface="Georgia" panose="02040502050405020303" pitchFamily="18" charset="0"/>
                <a:cs typeface="Calibri Light" panose="020F0302020204030204" pitchFamily="34" charset="0"/>
              </a:rPr>
              <a:t>INVESTMENT BANKERS</a:t>
            </a:r>
          </a:p>
          <a:p>
            <a:pPr algn="ctr"/>
            <a:endParaRPr lang="en-US" dirty="0">
              <a:solidFill>
                <a:schemeClr val="tx1"/>
              </a:solidFill>
              <a:latin typeface="Georgia" panose="02040502050405020303" pitchFamily="18" charset="0"/>
            </a:endParaRPr>
          </a:p>
        </p:txBody>
      </p:sp>
      <p:cxnSp>
        <p:nvCxnSpPr>
          <p:cNvPr id="22" name="Straight Connector 21"/>
          <p:cNvCxnSpPr/>
          <p:nvPr userDrawn="1"/>
        </p:nvCxnSpPr>
        <p:spPr>
          <a:xfrm>
            <a:off x="2711153" y="5977892"/>
            <a:ext cx="3721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464037" y="526708"/>
            <a:ext cx="8215926" cy="822533"/>
          </a:xfrm>
          <a:prstGeom prst="rect">
            <a:avLst/>
          </a:prstGeom>
          <a:noFill/>
        </p:spPr>
        <p:txBody>
          <a:bodyPr wrap="square" rtlCol="0">
            <a:spAutoFit/>
          </a:bodyPr>
          <a:lstStyle/>
          <a:p>
            <a:pPr algn="ctr"/>
            <a:r>
              <a:rPr lang="en-US" sz="3600" cap="small" baseline="0" dirty="0">
                <a:solidFill>
                  <a:schemeClr val="tx1"/>
                </a:solidFill>
                <a:latin typeface="Georgia" panose="02040502050405020303" pitchFamily="18" charset="0"/>
              </a:rPr>
              <a:t>Materials Prepared for Discussion</a:t>
            </a:r>
          </a:p>
        </p:txBody>
      </p:sp>
      <p:sp>
        <p:nvSpPr>
          <p:cNvPr id="27" name="TextBox 26"/>
          <p:cNvSpPr txBox="1"/>
          <p:nvPr userDrawn="1"/>
        </p:nvSpPr>
        <p:spPr>
          <a:xfrm>
            <a:off x="1828800" y="6588277"/>
            <a:ext cx="5486400"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chemeClr val="tx1"/>
                </a:solidFill>
                <a:effectLst/>
                <a:uLnTx/>
                <a:uFillTx/>
                <a:latin typeface="Georgia" panose="02040502050405020303" pitchFamily="18" charset="0"/>
                <a:ea typeface="+mn-ea"/>
                <a:cs typeface="Calibri" panose="020F0502020204030204" pitchFamily="34" charset="0"/>
              </a:rPr>
              <a:t>7940 Jones Branch Dr. Suite 400, Tyson, VA 22102 </a:t>
            </a:r>
            <a:r>
              <a:rPr kumimoji="0" lang="en-US" sz="1100" b="0" i="0" u="none" strike="noStrike" kern="1200" cap="none" spc="0" normalizeH="0" baseline="0" noProof="0" dirty="0">
                <a:ln>
                  <a:noFill/>
                </a:ln>
                <a:solidFill>
                  <a:schemeClr val="tx1"/>
                </a:solidFill>
                <a:effectLst/>
                <a:uLnTx/>
                <a:uFillTx/>
                <a:latin typeface="Georgia" panose="02040502050405020303" pitchFamily="18" charset="0"/>
                <a:ea typeface="+mn-ea"/>
                <a:cs typeface="Calibri" panose="020F0502020204030204" pitchFamily="34" charset="0"/>
              </a:rPr>
              <a:t>· www.mhhco.com</a:t>
            </a:r>
          </a:p>
        </p:txBody>
      </p:sp>
      <p:cxnSp>
        <p:nvCxnSpPr>
          <p:cNvPr id="11" name="Straight Connector 10"/>
          <p:cNvCxnSpPr/>
          <p:nvPr userDrawn="1"/>
        </p:nvCxnSpPr>
        <p:spPr>
          <a:xfrm>
            <a:off x="2711153" y="5248389"/>
            <a:ext cx="3721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B199AB-4BA1-4E7B-A781-D0BA247FA4D9}"/>
              </a:ext>
            </a:extLst>
          </p:cNvPr>
          <p:cNvSpPr txBox="1"/>
          <p:nvPr userDrawn="1"/>
        </p:nvSpPr>
        <p:spPr>
          <a:xfrm>
            <a:off x="-1547825" y="3479260"/>
            <a:ext cx="1417320" cy="274320"/>
          </a:xfrm>
          <a:prstGeom prst="rect">
            <a:avLst/>
          </a:prstGeom>
          <a:solidFill>
            <a:srgbClr val="DAD9D9"/>
          </a:solidFill>
        </p:spPr>
        <p:txBody>
          <a:bodyPr wrap="square" rtlCol="0">
            <a:spAutoFit/>
          </a:bodyPr>
          <a:lstStyle/>
          <a:p>
            <a:pPr algn="ctr"/>
            <a:r>
              <a:rPr lang="en-US" sz="1200" dirty="0">
                <a:solidFill>
                  <a:schemeClr val="tx1"/>
                </a:solidFill>
                <a:latin typeface="Georgia" panose="02040502050405020303" pitchFamily="18" charset="0"/>
              </a:rPr>
              <a:t>218, 217, 217</a:t>
            </a:r>
          </a:p>
        </p:txBody>
      </p:sp>
      <p:sp>
        <p:nvSpPr>
          <p:cNvPr id="12" name="Rectangle 11">
            <a:extLst>
              <a:ext uri="{FF2B5EF4-FFF2-40B4-BE49-F238E27FC236}">
                <a16:creationId xmlns:a16="http://schemas.microsoft.com/office/drawing/2014/main" id="{1413216C-AF5B-453C-9AED-E507770D1383}"/>
              </a:ext>
            </a:extLst>
          </p:cNvPr>
          <p:cNvSpPr/>
          <p:nvPr userDrawn="1"/>
        </p:nvSpPr>
        <p:spPr>
          <a:xfrm>
            <a:off x="-1533462" y="834642"/>
            <a:ext cx="1402957" cy="274320"/>
          </a:xfrm>
          <a:prstGeom prst="rect">
            <a:avLst/>
          </a:prstGeom>
          <a:solidFill>
            <a:schemeClr val="tx1"/>
          </a:solidFill>
        </p:spPr>
        <p:txBody>
          <a:bodyPr wrap="square" anchor="ctr">
            <a:spAutoFit/>
          </a:bodyPr>
          <a:lstStyle/>
          <a:p>
            <a:pPr algn="ctr"/>
            <a:r>
              <a:rPr lang="en-US" sz="1200" dirty="0">
                <a:solidFill>
                  <a:schemeClr val="bg1"/>
                </a:solidFill>
                <a:latin typeface="Georgia" panose="02040502050405020303" pitchFamily="18" charset="0"/>
              </a:rPr>
              <a:t>0, 0, 0</a:t>
            </a:r>
          </a:p>
        </p:txBody>
      </p:sp>
      <p:sp>
        <p:nvSpPr>
          <p:cNvPr id="13" name="Rectangle 12">
            <a:extLst>
              <a:ext uri="{FF2B5EF4-FFF2-40B4-BE49-F238E27FC236}">
                <a16:creationId xmlns:a16="http://schemas.microsoft.com/office/drawing/2014/main" id="{FA633A5C-A2F0-44BE-B4C7-5DD4D2211A72}"/>
              </a:ext>
            </a:extLst>
          </p:cNvPr>
          <p:cNvSpPr/>
          <p:nvPr userDrawn="1"/>
        </p:nvSpPr>
        <p:spPr>
          <a:xfrm>
            <a:off x="-1547825" y="1590248"/>
            <a:ext cx="1417320" cy="274320"/>
          </a:xfrm>
          <a:prstGeom prst="rect">
            <a:avLst/>
          </a:prstGeom>
          <a:solidFill>
            <a:srgbClr val="002641"/>
          </a:solidFill>
          <a:ln>
            <a:noFill/>
          </a:ln>
        </p:spPr>
        <p:txBody>
          <a:bodyPr wrap="square" anchor="ctr">
            <a:spAutoFit/>
          </a:bodyPr>
          <a:lstStyle/>
          <a:p>
            <a:pPr algn="ctr"/>
            <a:r>
              <a:rPr lang="en-US" sz="1200" dirty="0">
                <a:solidFill>
                  <a:schemeClr val="bg1"/>
                </a:solidFill>
                <a:latin typeface="Georgia" panose="02040502050405020303" pitchFamily="18" charset="0"/>
              </a:rPr>
              <a:t>0, 38, 65</a:t>
            </a:r>
          </a:p>
        </p:txBody>
      </p:sp>
      <p:sp>
        <p:nvSpPr>
          <p:cNvPr id="14" name="Rectangle 13">
            <a:extLst>
              <a:ext uri="{FF2B5EF4-FFF2-40B4-BE49-F238E27FC236}">
                <a16:creationId xmlns:a16="http://schemas.microsoft.com/office/drawing/2014/main" id="{B5EB19A1-3752-46F3-AC0F-03DF5AAF3991}"/>
              </a:ext>
            </a:extLst>
          </p:cNvPr>
          <p:cNvSpPr/>
          <p:nvPr userDrawn="1"/>
        </p:nvSpPr>
        <p:spPr>
          <a:xfrm>
            <a:off x="-1547825" y="2345854"/>
            <a:ext cx="1417320" cy="274320"/>
          </a:xfrm>
          <a:prstGeom prst="rect">
            <a:avLst/>
          </a:prstGeom>
          <a:solidFill>
            <a:srgbClr val="005592"/>
          </a:solidFill>
        </p:spPr>
        <p:txBody>
          <a:bodyPr wrap="square" anchor="ctr">
            <a:spAutoFit/>
          </a:bodyPr>
          <a:lstStyle/>
          <a:p>
            <a:pPr algn="ctr"/>
            <a:r>
              <a:rPr lang="en-US" sz="1200" dirty="0">
                <a:solidFill>
                  <a:schemeClr val="bg1"/>
                </a:solidFill>
                <a:latin typeface="Georgia" panose="02040502050405020303" pitchFamily="18" charset="0"/>
              </a:rPr>
              <a:t>0, 85, 146</a:t>
            </a:r>
          </a:p>
        </p:txBody>
      </p:sp>
      <p:sp>
        <p:nvSpPr>
          <p:cNvPr id="15" name="Rectangle 14">
            <a:extLst>
              <a:ext uri="{FF2B5EF4-FFF2-40B4-BE49-F238E27FC236}">
                <a16:creationId xmlns:a16="http://schemas.microsoft.com/office/drawing/2014/main" id="{FD71C04B-467C-4091-BF25-C64125F022C5}"/>
              </a:ext>
            </a:extLst>
          </p:cNvPr>
          <p:cNvSpPr/>
          <p:nvPr userDrawn="1"/>
        </p:nvSpPr>
        <p:spPr>
          <a:xfrm>
            <a:off x="-1547825" y="3101460"/>
            <a:ext cx="1417320" cy="274320"/>
          </a:xfrm>
          <a:prstGeom prst="rect">
            <a:avLst/>
          </a:prstGeom>
          <a:solidFill>
            <a:srgbClr val="EADDCB"/>
          </a:solidFill>
        </p:spPr>
        <p:txBody>
          <a:bodyPr wrap="square" anchor="ctr">
            <a:spAutoFit/>
          </a:bodyPr>
          <a:lstStyle/>
          <a:p>
            <a:pPr algn="ctr"/>
            <a:r>
              <a:rPr lang="en-US" sz="1200" dirty="0">
                <a:solidFill>
                  <a:schemeClr val="tx1"/>
                </a:solidFill>
                <a:latin typeface="Georgia" panose="02040502050405020303" pitchFamily="18" charset="0"/>
              </a:rPr>
              <a:t>234,</a:t>
            </a:r>
            <a:r>
              <a:rPr lang="en-US" sz="1200" baseline="0" dirty="0">
                <a:solidFill>
                  <a:schemeClr val="tx1"/>
                </a:solidFill>
                <a:latin typeface="Georgia" panose="02040502050405020303" pitchFamily="18" charset="0"/>
              </a:rPr>
              <a:t> 221, 203</a:t>
            </a:r>
            <a:endParaRPr lang="en-US" sz="1200" dirty="0">
              <a:solidFill>
                <a:schemeClr val="tx1"/>
              </a:solidFill>
              <a:latin typeface="Georgia" panose="02040502050405020303" pitchFamily="18" charset="0"/>
            </a:endParaRPr>
          </a:p>
        </p:txBody>
      </p:sp>
      <p:sp>
        <p:nvSpPr>
          <p:cNvPr id="16" name="Rectangle 15">
            <a:extLst>
              <a:ext uri="{FF2B5EF4-FFF2-40B4-BE49-F238E27FC236}">
                <a16:creationId xmlns:a16="http://schemas.microsoft.com/office/drawing/2014/main" id="{AD78B7BE-8AAA-426E-AF4F-444F586CEC15}"/>
              </a:ext>
            </a:extLst>
          </p:cNvPr>
          <p:cNvSpPr/>
          <p:nvPr userDrawn="1"/>
        </p:nvSpPr>
        <p:spPr>
          <a:xfrm>
            <a:off x="-1547825" y="2723657"/>
            <a:ext cx="1417320" cy="274320"/>
          </a:xfrm>
          <a:prstGeom prst="rect">
            <a:avLst/>
          </a:prstGeom>
          <a:solidFill>
            <a:srgbClr val="C8AD87"/>
          </a:solidFill>
        </p:spPr>
        <p:txBody>
          <a:bodyPr wrap="square" anchor="ctr">
            <a:spAutoFit/>
          </a:bodyPr>
          <a:lstStyle/>
          <a:p>
            <a:pPr algn="ctr"/>
            <a:r>
              <a:rPr lang="en-US" sz="1200" dirty="0">
                <a:solidFill>
                  <a:schemeClr val="bg1"/>
                </a:solidFill>
                <a:latin typeface="Georgia" panose="02040502050405020303" pitchFamily="18" charset="0"/>
              </a:rPr>
              <a:t>200, 173, 135</a:t>
            </a:r>
          </a:p>
        </p:txBody>
      </p:sp>
      <p:sp>
        <p:nvSpPr>
          <p:cNvPr id="17" name="Rectangle 16">
            <a:extLst>
              <a:ext uri="{FF2B5EF4-FFF2-40B4-BE49-F238E27FC236}">
                <a16:creationId xmlns:a16="http://schemas.microsoft.com/office/drawing/2014/main" id="{94004CA6-2AF4-478F-99E5-92B3E571A8AF}"/>
              </a:ext>
            </a:extLst>
          </p:cNvPr>
          <p:cNvSpPr/>
          <p:nvPr userDrawn="1"/>
        </p:nvSpPr>
        <p:spPr>
          <a:xfrm>
            <a:off x="-1547825" y="1968051"/>
            <a:ext cx="1417320" cy="274320"/>
          </a:xfrm>
          <a:prstGeom prst="rect">
            <a:avLst/>
          </a:prstGeom>
          <a:solidFill>
            <a:srgbClr val="0C3C63"/>
          </a:solidFill>
        </p:spPr>
        <p:txBody>
          <a:bodyPr wrap="square" anchor="ctr">
            <a:spAutoFit/>
          </a:bodyPr>
          <a:lstStyle/>
          <a:p>
            <a:pPr algn="ctr"/>
            <a:r>
              <a:rPr lang="en-US" sz="1200" dirty="0">
                <a:solidFill>
                  <a:schemeClr val="bg1"/>
                </a:solidFill>
                <a:latin typeface="Georgia" panose="02040502050405020303" pitchFamily="18" charset="0"/>
              </a:rPr>
              <a:t>12, 60, 99</a:t>
            </a:r>
          </a:p>
        </p:txBody>
      </p:sp>
      <p:sp>
        <p:nvSpPr>
          <p:cNvPr id="18" name="Rectangle 17">
            <a:extLst>
              <a:ext uri="{FF2B5EF4-FFF2-40B4-BE49-F238E27FC236}">
                <a16:creationId xmlns:a16="http://schemas.microsoft.com/office/drawing/2014/main" id="{EB45A0D9-B48D-4602-AE6F-695B903E0395}"/>
              </a:ext>
            </a:extLst>
          </p:cNvPr>
          <p:cNvSpPr/>
          <p:nvPr userDrawn="1"/>
        </p:nvSpPr>
        <p:spPr>
          <a:xfrm>
            <a:off x="-1533462" y="1212445"/>
            <a:ext cx="1417320" cy="274320"/>
          </a:xfrm>
          <a:prstGeom prst="rect">
            <a:avLst/>
          </a:prstGeom>
          <a:solidFill>
            <a:srgbClr val="07131B"/>
          </a:solidFill>
          <a:ln>
            <a:noFill/>
          </a:ln>
        </p:spPr>
        <p:txBody>
          <a:bodyPr wrap="square" anchor="ctr">
            <a:spAutoFit/>
          </a:bodyPr>
          <a:lstStyle/>
          <a:p>
            <a:pPr algn="ctr"/>
            <a:r>
              <a:rPr lang="en-US" sz="1200" dirty="0">
                <a:solidFill>
                  <a:schemeClr val="bg1"/>
                </a:solidFill>
                <a:latin typeface="Georgia" panose="02040502050405020303" pitchFamily="18" charset="0"/>
              </a:rPr>
              <a:t>7,</a:t>
            </a:r>
            <a:r>
              <a:rPr lang="en-US" sz="1200" baseline="0" dirty="0">
                <a:solidFill>
                  <a:schemeClr val="bg1"/>
                </a:solidFill>
                <a:latin typeface="Georgia" panose="02040502050405020303" pitchFamily="18" charset="0"/>
              </a:rPr>
              <a:t> 19, 27</a:t>
            </a:r>
            <a:endParaRPr lang="en-US" sz="1200" dirty="0">
              <a:solidFill>
                <a:schemeClr val="bg1"/>
              </a:solidFill>
              <a:latin typeface="Georgia" panose="02040502050405020303" pitchFamily="18" charset="0"/>
            </a:endParaRPr>
          </a:p>
        </p:txBody>
      </p:sp>
      <p:sp>
        <p:nvSpPr>
          <p:cNvPr id="19" name="TextBox 18">
            <a:extLst>
              <a:ext uri="{FF2B5EF4-FFF2-40B4-BE49-F238E27FC236}">
                <a16:creationId xmlns:a16="http://schemas.microsoft.com/office/drawing/2014/main" id="{7B9B9EE9-3C7D-440F-8DF6-0D89E6046D47}"/>
              </a:ext>
            </a:extLst>
          </p:cNvPr>
          <p:cNvSpPr txBox="1"/>
          <p:nvPr userDrawn="1"/>
        </p:nvSpPr>
        <p:spPr>
          <a:xfrm>
            <a:off x="-1547825" y="3857060"/>
            <a:ext cx="1417320" cy="274320"/>
          </a:xfrm>
          <a:prstGeom prst="rect">
            <a:avLst/>
          </a:prstGeom>
          <a:solidFill>
            <a:srgbClr val="F6F6F6"/>
          </a:solidFill>
        </p:spPr>
        <p:txBody>
          <a:bodyPr wrap="square" rtlCol="0">
            <a:spAutoFit/>
          </a:bodyPr>
          <a:lstStyle/>
          <a:p>
            <a:pPr algn="ctr"/>
            <a:r>
              <a:rPr lang="en-US" sz="1200" dirty="0">
                <a:solidFill>
                  <a:schemeClr val="tx1"/>
                </a:solidFill>
                <a:latin typeface="Georgia" panose="02040502050405020303" pitchFamily="18" charset="0"/>
              </a:rPr>
              <a:t>246,</a:t>
            </a:r>
            <a:r>
              <a:rPr lang="en-US" sz="1200" baseline="0" dirty="0">
                <a:solidFill>
                  <a:schemeClr val="tx1"/>
                </a:solidFill>
                <a:latin typeface="Georgia" panose="02040502050405020303" pitchFamily="18" charset="0"/>
              </a:rPr>
              <a:t> 246, 246</a:t>
            </a:r>
            <a:endParaRPr lang="en-US" sz="1200" dirty="0">
              <a:solidFill>
                <a:schemeClr val="tx1"/>
              </a:solidFill>
              <a:latin typeface="Georgia" panose="02040502050405020303" pitchFamily="18" charset="0"/>
            </a:endParaRPr>
          </a:p>
        </p:txBody>
      </p:sp>
      <p:pic>
        <p:nvPicPr>
          <p:cNvPr id="4" name="Picture 3">
            <a:extLst>
              <a:ext uri="{FF2B5EF4-FFF2-40B4-BE49-F238E27FC236}">
                <a16:creationId xmlns:a16="http://schemas.microsoft.com/office/drawing/2014/main" id="{9B327B04-33F6-873C-03BE-4CF25D68BACF}"/>
              </a:ext>
            </a:extLst>
          </p:cNvPr>
          <p:cNvPicPr>
            <a:picLocks noChangeAspect="1"/>
          </p:cNvPicPr>
          <p:nvPr userDrawn="1"/>
        </p:nvPicPr>
        <p:blipFill>
          <a:blip r:embed="rId2"/>
          <a:stretch>
            <a:fillRect/>
          </a:stretch>
        </p:blipFill>
        <p:spPr>
          <a:xfrm>
            <a:off x="2535772" y="2949230"/>
            <a:ext cx="4072455" cy="959539"/>
          </a:xfrm>
          <a:prstGeom prst="rect">
            <a:avLst/>
          </a:prstGeom>
        </p:spPr>
      </p:pic>
      <p:sp>
        <p:nvSpPr>
          <p:cNvPr id="2" name="Rectangle 1">
            <a:extLst>
              <a:ext uri="{FF2B5EF4-FFF2-40B4-BE49-F238E27FC236}">
                <a16:creationId xmlns:a16="http://schemas.microsoft.com/office/drawing/2014/main" id="{72DEFFD1-2FB2-2890-A2B4-BF55AF249DA4}"/>
              </a:ext>
            </a:extLst>
          </p:cNvPr>
          <p:cNvSpPr/>
          <p:nvPr userDrawn="1"/>
        </p:nvSpPr>
        <p:spPr>
          <a:xfrm>
            <a:off x="6960020" y="6234149"/>
            <a:ext cx="2183980" cy="619676"/>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Rectangle 2">
            <a:extLst>
              <a:ext uri="{FF2B5EF4-FFF2-40B4-BE49-F238E27FC236}">
                <a16:creationId xmlns:a16="http://schemas.microsoft.com/office/drawing/2014/main" id="{C03FE07D-2065-4BFA-FD2C-2DF7560334CA}"/>
              </a:ext>
            </a:extLst>
          </p:cNvPr>
          <p:cNvSpPr/>
          <p:nvPr userDrawn="1"/>
        </p:nvSpPr>
        <p:spPr>
          <a:xfrm>
            <a:off x="0" y="0"/>
            <a:ext cx="9144000" cy="619676"/>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15452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BREAK">
    <p:bg>
      <p:bgPr>
        <a:solidFill>
          <a:srgbClr val="00264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393151" y="2824720"/>
            <a:ext cx="8357698" cy="443788"/>
          </a:xfrm>
          <a:prstGeom prst="rect">
            <a:avLst/>
          </a:prstGeom>
        </p:spPr>
        <p:txBody>
          <a:bodyPr>
            <a:normAutofit/>
          </a:bodyPr>
          <a:lstStyle>
            <a:lvl1pPr marL="0" indent="0" algn="ctr" defTabSz="457200" rtl="0" eaLnBrk="1" latinLnBrk="0" hangingPunct="1">
              <a:buNone/>
              <a:defRPr lang="en-US" sz="2600" kern="1200" cap="small" baseline="0" dirty="0" smtClean="0">
                <a:solidFill>
                  <a:schemeClr val="bg1"/>
                </a:solidFill>
                <a:effectLst>
                  <a:outerShdw blurRad="38100" dist="38100" dir="2700000" algn="tl">
                    <a:srgbClr val="000000">
                      <a:alpha val="43137"/>
                    </a:srgbClr>
                  </a:outerShdw>
                </a:effectLst>
                <a:latin typeface="Georgia" panose="02040502050405020303" pitchFamily="18" charset="0"/>
                <a:ea typeface="+mn-ea"/>
                <a:cs typeface="Calibri" panose="020F0502020204030204" pitchFamily="34" charset="0"/>
              </a:defRPr>
            </a:lvl1pPr>
          </a:lstStyle>
          <a:p>
            <a:pPr lvl="0"/>
            <a:r>
              <a:rPr lang="en-US" dirty="0"/>
              <a:t>[INSERT SECTION TITLE]</a:t>
            </a:r>
          </a:p>
        </p:txBody>
      </p:sp>
      <p:sp>
        <p:nvSpPr>
          <p:cNvPr id="14" name="Rectangle 13">
            <a:extLst>
              <a:ext uri="{FF2B5EF4-FFF2-40B4-BE49-F238E27FC236}">
                <a16:creationId xmlns:a16="http://schemas.microsoft.com/office/drawing/2014/main" id="{715420A8-95EA-451C-8CA5-C7369410053F}"/>
              </a:ext>
            </a:extLst>
          </p:cNvPr>
          <p:cNvSpPr/>
          <p:nvPr userDrawn="1"/>
        </p:nvSpPr>
        <p:spPr>
          <a:xfrm>
            <a:off x="7032567" y="6558742"/>
            <a:ext cx="2111433" cy="299258"/>
          </a:xfrm>
          <a:prstGeom prst="rect">
            <a:avLst/>
          </a:prstGeom>
          <a:solidFill>
            <a:srgbClr val="00264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TextBox 14">
            <a:extLst>
              <a:ext uri="{FF2B5EF4-FFF2-40B4-BE49-F238E27FC236}">
                <a16:creationId xmlns:a16="http://schemas.microsoft.com/office/drawing/2014/main" id="{536564DD-4EC5-4D90-A884-F04E10E195A2}"/>
              </a:ext>
            </a:extLst>
          </p:cNvPr>
          <p:cNvSpPr txBox="1"/>
          <p:nvPr userDrawn="1"/>
        </p:nvSpPr>
        <p:spPr>
          <a:xfrm>
            <a:off x="-1547825" y="3479260"/>
            <a:ext cx="1417320" cy="274320"/>
          </a:xfrm>
          <a:prstGeom prst="rect">
            <a:avLst/>
          </a:prstGeom>
          <a:solidFill>
            <a:srgbClr val="DAD9D9"/>
          </a:solidFill>
        </p:spPr>
        <p:txBody>
          <a:bodyPr wrap="square" rtlCol="0">
            <a:spAutoFit/>
          </a:bodyPr>
          <a:lstStyle/>
          <a:p>
            <a:pPr algn="ctr"/>
            <a:r>
              <a:rPr lang="en-US" sz="1200" dirty="0">
                <a:solidFill>
                  <a:schemeClr val="tx1"/>
                </a:solidFill>
                <a:latin typeface="Georgia" panose="02040502050405020303" pitchFamily="18" charset="0"/>
              </a:rPr>
              <a:t>218, 217, 217</a:t>
            </a:r>
          </a:p>
        </p:txBody>
      </p:sp>
      <p:sp>
        <p:nvSpPr>
          <p:cNvPr id="16" name="Rectangle 15">
            <a:extLst>
              <a:ext uri="{FF2B5EF4-FFF2-40B4-BE49-F238E27FC236}">
                <a16:creationId xmlns:a16="http://schemas.microsoft.com/office/drawing/2014/main" id="{19B8BB29-D180-49B0-AC7D-CA995903B505}"/>
              </a:ext>
            </a:extLst>
          </p:cNvPr>
          <p:cNvSpPr/>
          <p:nvPr userDrawn="1"/>
        </p:nvSpPr>
        <p:spPr>
          <a:xfrm>
            <a:off x="-1533462" y="834642"/>
            <a:ext cx="1402957" cy="274320"/>
          </a:xfrm>
          <a:prstGeom prst="rect">
            <a:avLst/>
          </a:prstGeom>
          <a:solidFill>
            <a:schemeClr val="tx1"/>
          </a:solidFill>
        </p:spPr>
        <p:txBody>
          <a:bodyPr wrap="square" anchor="ctr">
            <a:spAutoFit/>
          </a:bodyPr>
          <a:lstStyle/>
          <a:p>
            <a:pPr algn="ctr"/>
            <a:r>
              <a:rPr lang="en-US" sz="1200" dirty="0">
                <a:solidFill>
                  <a:schemeClr val="bg1"/>
                </a:solidFill>
                <a:latin typeface="Georgia" panose="02040502050405020303" pitchFamily="18" charset="0"/>
              </a:rPr>
              <a:t>0, 0, 0</a:t>
            </a:r>
          </a:p>
        </p:txBody>
      </p:sp>
      <p:sp>
        <p:nvSpPr>
          <p:cNvPr id="17" name="Rectangle 16">
            <a:extLst>
              <a:ext uri="{FF2B5EF4-FFF2-40B4-BE49-F238E27FC236}">
                <a16:creationId xmlns:a16="http://schemas.microsoft.com/office/drawing/2014/main" id="{E748B241-4FDB-45E2-9130-F0225423B09D}"/>
              </a:ext>
            </a:extLst>
          </p:cNvPr>
          <p:cNvSpPr/>
          <p:nvPr userDrawn="1"/>
        </p:nvSpPr>
        <p:spPr>
          <a:xfrm>
            <a:off x="-1547825" y="1590248"/>
            <a:ext cx="1417320" cy="274320"/>
          </a:xfrm>
          <a:prstGeom prst="rect">
            <a:avLst/>
          </a:prstGeom>
          <a:solidFill>
            <a:srgbClr val="002641"/>
          </a:solidFill>
          <a:ln>
            <a:noFill/>
          </a:ln>
        </p:spPr>
        <p:txBody>
          <a:bodyPr wrap="square" anchor="ctr">
            <a:spAutoFit/>
          </a:bodyPr>
          <a:lstStyle/>
          <a:p>
            <a:pPr algn="ctr"/>
            <a:r>
              <a:rPr lang="en-US" sz="1200" dirty="0">
                <a:solidFill>
                  <a:schemeClr val="bg1"/>
                </a:solidFill>
                <a:latin typeface="Georgia" panose="02040502050405020303" pitchFamily="18" charset="0"/>
              </a:rPr>
              <a:t>0, 38, 65</a:t>
            </a:r>
          </a:p>
        </p:txBody>
      </p:sp>
      <p:sp>
        <p:nvSpPr>
          <p:cNvPr id="18" name="Rectangle 17">
            <a:extLst>
              <a:ext uri="{FF2B5EF4-FFF2-40B4-BE49-F238E27FC236}">
                <a16:creationId xmlns:a16="http://schemas.microsoft.com/office/drawing/2014/main" id="{280A9E00-92D9-4062-A070-20ED558EB683}"/>
              </a:ext>
            </a:extLst>
          </p:cNvPr>
          <p:cNvSpPr/>
          <p:nvPr userDrawn="1"/>
        </p:nvSpPr>
        <p:spPr>
          <a:xfrm>
            <a:off x="-1547825" y="2345854"/>
            <a:ext cx="1417320" cy="274320"/>
          </a:xfrm>
          <a:prstGeom prst="rect">
            <a:avLst/>
          </a:prstGeom>
          <a:solidFill>
            <a:srgbClr val="005592"/>
          </a:solidFill>
        </p:spPr>
        <p:txBody>
          <a:bodyPr wrap="square" anchor="ctr">
            <a:spAutoFit/>
          </a:bodyPr>
          <a:lstStyle/>
          <a:p>
            <a:pPr algn="ctr"/>
            <a:r>
              <a:rPr lang="en-US" sz="1200" dirty="0">
                <a:solidFill>
                  <a:schemeClr val="bg1"/>
                </a:solidFill>
                <a:latin typeface="Georgia" panose="02040502050405020303" pitchFamily="18" charset="0"/>
              </a:rPr>
              <a:t>0, 85, 146</a:t>
            </a:r>
          </a:p>
        </p:txBody>
      </p:sp>
      <p:sp>
        <p:nvSpPr>
          <p:cNvPr id="19" name="Rectangle 18">
            <a:extLst>
              <a:ext uri="{FF2B5EF4-FFF2-40B4-BE49-F238E27FC236}">
                <a16:creationId xmlns:a16="http://schemas.microsoft.com/office/drawing/2014/main" id="{3A023428-EA20-490E-8AF1-F363B4E8F555}"/>
              </a:ext>
            </a:extLst>
          </p:cNvPr>
          <p:cNvSpPr/>
          <p:nvPr userDrawn="1"/>
        </p:nvSpPr>
        <p:spPr>
          <a:xfrm>
            <a:off x="-1547825" y="3101460"/>
            <a:ext cx="1417320" cy="274320"/>
          </a:xfrm>
          <a:prstGeom prst="rect">
            <a:avLst/>
          </a:prstGeom>
          <a:solidFill>
            <a:srgbClr val="EADDCB"/>
          </a:solidFill>
        </p:spPr>
        <p:txBody>
          <a:bodyPr wrap="square" anchor="ctr">
            <a:spAutoFit/>
          </a:bodyPr>
          <a:lstStyle/>
          <a:p>
            <a:pPr algn="ctr"/>
            <a:r>
              <a:rPr lang="en-US" sz="1200" dirty="0">
                <a:solidFill>
                  <a:schemeClr val="tx1"/>
                </a:solidFill>
                <a:latin typeface="Georgia" panose="02040502050405020303" pitchFamily="18" charset="0"/>
              </a:rPr>
              <a:t>234,</a:t>
            </a:r>
            <a:r>
              <a:rPr lang="en-US" sz="1200" baseline="0" dirty="0">
                <a:solidFill>
                  <a:schemeClr val="tx1"/>
                </a:solidFill>
                <a:latin typeface="Georgia" panose="02040502050405020303" pitchFamily="18" charset="0"/>
              </a:rPr>
              <a:t> 221, 203</a:t>
            </a:r>
            <a:endParaRPr lang="en-US" sz="1200" dirty="0">
              <a:solidFill>
                <a:schemeClr val="tx1"/>
              </a:solidFill>
              <a:latin typeface="Georgia" panose="02040502050405020303" pitchFamily="18" charset="0"/>
            </a:endParaRPr>
          </a:p>
        </p:txBody>
      </p:sp>
      <p:sp>
        <p:nvSpPr>
          <p:cNvPr id="20" name="Rectangle 19">
            <a:extLst>
              <a:ext uri="{FF2B5EF4-FFF2-40B4-BE49-F238E27FC236}">
                <a16:creationId xmlns:a16="http://schemas.microsoft.com/office/drawing/2014/main" id="{A38BADF0-09FD-4824-8776-43F8E1D57218}"/>
              </a:ext>
            </a:extLst>
          </p:cNvPr>
          <p:cNvSpPr/>
          <p:nvPr userDrawn="1"/>
        </p:nvSpPr>
        <p:spPr>
          <a:xfrm>
            <a:off x="-1547825" y="2723657"/>
            <a:ext cx="1417320" cy="274320"/>
          </a:xfrm>
          <a:prstGeom prst="rect">
            <a:avLst/>
          </a:prstGeom>
          <a:solidFill>
            <a:srgbClr val="C8AD87"/>
          </a:solidFill>
        </p:spPr>
        <p:txBody>
          <a:bodyPr wrap="square" anchor="ctr">
            <a:spAutoFit/>
          </a:bodyPr>
          <a:lstStyle/>
          <a:p>
            <a:pPr algn="ctr"/>
            <a:r>
              <a:rPr lang="en-US" sz="1200" dirty="0">
                <a:solidFill>
                  <a:schemeClr val="bg1"/>
                </a:solidFill>
                <a:latin typeface="Georgia" panose="02040502050405020303" pitchFamily="18" charset="0"/>
              </a:rPr>
              <a:t>200, 173, 135</a:t>
            </a:r>
          </a:p>
        </p:txBody>
      </p:sp>
      <p:sp>
        <p:nvSpPr>
          <p:cNvPr id="21" name="Rectangle 20">
            <a:extLst>
              <a:ext uri="{FF2B5EF4-FFF2-40B4-BE49-F238E27FC236}">
                <a16:creationId xmlns:a16="http://schemas.microsoft.com/office/drawing/2014/main" id="{B817EF23-9B9F-4661-8C83-09672D646CC2}"/>
              </a:ext>
            </a:extLst>
          </p:cNvPr>
          <p:cNvSpPr/>
          <p:nvPr userDrawn="1"/>
        </p:nvSpPr>
        <p:spPr>
          <a:xfrm>
            <a:off x="-1547825" y="1968051"/>
            <a:ext cx="1417320" cy="274320"/>
          </a:xfrm>
          <a:prstGeom prst="rect">
            <a:avLst/>
          </a:prstGeom>
          <a:solidFill>
            <a:srgbClr val="0C3C63"/>
          </a:solidFill>
        </p:spPr>
        <p:txBody>
          <a:bodyPr wrap="square" anchor="ctr">
            <a:spAutoFit/>
          </a:bodyPr>
          <a:lstStyle/>
          <a:p>
            <a:pPr algn="ctr"/>
            <a:r>
              <a:rPr lang="en-US" sz="1200" dirty="0">
                <a:solidFill>
                  <a:schemeClr val="bg1"/>
                </a:solidFill>
                <a:latin typeface="Georgia" panose="02040502050405020303" pitchFamily="18" charset="0"/>
              </a:rPr>
              <a:t>12, 60, 99</a:t>
            </a:r>
          </a:p>
        </p:txBody>
      </p:sp>
      <p:sp>
        <p:nvSpPr>
          <p:cNvPr id="22" name="Rectangle 21">
            <a:extLst>
              <a:ext uri="{FF2B5EF4-FFF2-40B4-BE49-F238E27FC236}">
                <a16:creationId xmlns:a16="http://schemas.microsoft.com/office/drawing/2014/main" id="{E6211A2C-7501-4EB2-AFFB-366081AD818A}"/>
              </a:ext>
            </a:extLst>
          </p:cNvPr>
          <p:cNvSpPr/>
          <p:nvPr userDrawn="1"/>
        </p:nvSpPr>
        <p:spPr>
          <a:xfrm>
            <a:off x="-1533462" y="1212445"/>
            <a:ext cx="1417320" cy="274320"/>
          </a:xfrm>
          <a:prstGeom prst="rect">
            <a:avLst/>
          </a:prstGeom>
          <a:solidFill>
            <a:srgbClr val="07131B"/>
          </a:solidFill>
          <a:ln>
            <a:noFill/>
          </a:ln>
        </p:spPr>
        <p:txBody>
          <a:bodyPr wrap="square" anchor="ctr">
            <a:spAutoFit/>
          </a:bodyPr>
          <a:lstStyle/>
          <a:p>
            <a:pPr algn="ctr"/>
            <a:r>
              <a:rPr lang="en-US" sz="1200" dirty="0">
                <a:solidFill>
                  <a:schemeClr val="bg1"/>
                </a:solidFill>
                <a:latin typeface="Georgia" panose="02040502050405020303" pitchFamily="18" charset="0"/>
              </a:rPr>
              <a:t>7,</a:t>
            </a:r>
            <a:r>
              <a:rPr lang="en-US" sz="1200" baseline="0" dirty="0">
                <a:solidFill>
                  <a:schemeClr val="bg1"/>
                </a:solidFill>
                <a:latin typeface="Georgia" panose="02040502050405020303" pitchFamily="18" charset="0"/>
              </a:rPr>
              <a:t> 19, 27</a:t>
            </a:r>
            <a:endParaRPr lang="en-US" sz="1200" dirty="0">
              <a:solidFill>
                <a:schemeClr val="bg1"/>
              </a:solidFill>
              <a:latin typeface="Georgia" panose="02040502050405020303" pitchFamily="18" charset="0"/>
            </a:endParaRPr>
          </a:p>
        </p:txBody>
      </p:sp>
      <p:sp>
        <p:nvSpPr>
          <p:cNvPr id="23" name="TextBox 22">
            <a:extLst>
              <a:ext uri="{FF2B5EF4-FFF2-40B4-BE49-F238E27FC236}">
                <a16:creationId xmlns:a16="http://schemas.microsoft.com/office/drawing/2014/main" id="{D9665173-1F65-4B90-AEC2-ABDD9EAF8413}"/>
              </a:ext>
            </a:extLst>
          </p:cNvPr>
          <p:cNvSpPr txBox="1"/>
          <p:nvPr userDrawn="1"/>
        </p:nvSpPr>
        <p:spPr>
          <a:xfrm>
            <a:off x="-1547825" y="3857060"/>
            <a:ext cx="1417320" cy="274320"/>
          </a:xfrm>
          <a:prstGeom prst="rect">
            <a:avLst/>
          </a:prstGeom>
          <a:solidFill>
            <a:srgbClr val="F6F6F6"/>
          </a:solidFill>
        </p:spPr>
        <p:txBody>
          <a:bodyPr wrap="square" rtlCol="0">
            <a:spAutoFit/>
          </a:bodyPr>
          <a:lstStyle/>
          <a:p>
            <a:pPr algn="ctr"/>
            <a:r>
              <a:rPr lang="en-US" sz="1200" dirty="0">
                <a:solidFill>
                  <a:schemeClr val="tx1"/>
                </a:solidFill>
                <a:latin typeface="Georgia" panose="02040502050405020303" pitchFamily="18" charset="0"/>
              </a:rPr>
              <a:t>246,</a:t>
            </a:r>
            <a:r>
              <a:rPr lang="en-US" sz="1200" baseline="0" dirty="0">
                <a:solidFill>
                  <a:schemeClr val="tx1"/>
                </a:solidFill>
                <a:latin typeface="Georgia" panose="02040502050405020303" pitchFamily="18" charset="0"/>
              </a:rPr>
              <a:t> 246, 246</a:t>
            </a:r>
            <a:endParaRPr lang="en-US" sz="1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8065648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9" name="Text Placeholder 12">
            <a:extLst>
              <a:ext uri="{FF2B5EF4-FFF2-40B4-BE49-F238E27FC236}">
                <a16:creationId xmlns:a16="http://schemas.microsoft.com/office/drawing/2014/main" id="{D96F4CEB-46C1-40A6-B05C-D06D45AE6F71}"/>
              </a:ext>
            </a:extLst>
          </p:cNvPr>
          <p:cNvSpPr>
            <a:spLocks noGrp="1"/>
          </p:cNvSpPr>
          <p:nvPr>
            <p:ph type="body" sz="quarter" idx="10" hasCustomPrompt="1"/>
          </p:nvPr>
        </p:nvSpPr>
        <p:spPr>
          <a:xfrm>
            <a:off x="188052" y="515180"/>
            <a:ext cx="8357698" cy="443788"/>
          </a:xfrm>
          <a:prstGeom prst="rect">
            <a:avLst/>
          </a:prstGeom>
        </p:spPr>
        <p:txBody>
          <a:bodyPr>
            <a:normAutofit/>
          </a:bodyPr>
          <a:lstStyle>
            <a:lvl1pPr marL="0" indent="0" algn="l" defTabSz="457200" rtl="0" eaLnBrk="1" latinLnBrk="0" hangingPunct="1">
              <a:buNone/>
              <a:defRPr lang="en-US" sz="2400" b="1" kern="1200" cap="small" baseline="0" dirty="0" smtClean="0">
                <a:solidFill>
                  <a:schemeClr val="tx1"/>
                </a:solidFill>
                <a:effectLst/>
                <a:latin typeface="Georgia" panose="02040502050405020303" pitchFamily="18" charset="0"/>
                <a:ea typeface="+mn-ea"/>
                <a:cs typeface="Calibri" panose="020F0502020204030204" pitchFamily="34" charset="0"/>
              </a:defRPr>
            </a:lvl1pPr>
          </a:lstStyle>
          <a:p>
            <a:pPr lvl="0"/>
            <a:r>
              <a:rPr lang="en-US" dirty="0"/>
              <a:t>[INSERT SECTION TITLE]</a:t>
            </a:r>
          </a:p>
        </p:txBody>
      </p:sp>
      <p:sp>
        <p:nvSpPr>
          <p:cNvPr id="37" name="Text Placeholder 12">
            <a:extLst>
              <a:ext uri="{FF2B5EF4-FFF2-40B4-BE49-F238E27FC236}">
                <a16:creationId xmlns:a16="http://schemas.microsoft.com/office/drawing/2014/main" id="{CA5E7AAB-85BB-4A3D-85DD-F86605214EDC}"/>
              </a:ext>
            </a:extLst>
          </p:cNvPr>
          <p:cNvSpPr>
            <a:spLocks noGrp="1"/>
          </p:cNvSpPr>
          <p:nvPr>
            <p:ph type="body" sz="quarter" idx="11" hasCustomPrompt="1"/>
          </p:nvPr>
        </p:nvSpPr>
        <p:spPr>
          <a:xfrm>
            <a:off x="188052" y="918861"/>
            <a:ext cx="8357698" cy="443788"/>
          </a:xfrm>
          <a:prstGeom prst="rect">
            <a:avLst/>
          </a:prstGeom>
        </p:spPr>
        <p:txBody>
          <a:bodyPr>
            <a:normAutofit/>
          </a:bodyPr>
          <a:lstStyle>
            <a:lvl1pPr marL="0" indent="0" algn="l" defTabSz="457200" rtl="0" eaLnBrk="1" latinLnBrk="0" hangingPunct="1">
              <a:buNone/>
              <a:defRPr lang="en-US" sz="1600" kern="1200" cap="small" baseline="0" dirty="0" smtClean="0">
                <a:solidFill>
                  <a:srgbClr val="696969"/>
                </a:solidFill>
                <a:effectLst/>
                <a:latin typeface="Georgia" panose="02040502050405020303" pitchFamily="18" charset="0"/>
                <a:ea typeface="+mn-ea"/>
                <a:cs typeface="Calibri" panose="020F0502020204030204" pitchFamily="34" charset="0"/>
              </a:defRPr>
            </a:lvl1pPr>
          </a:lstStyle>
          <a:p>
            <a:pPr lvl="0"/>
            <a:r>
              <a:rPr lang="en-US" dirty="0"/>
              <a:t>[INSERT SECTION SUBTITLE]</a:t>
            </a:r>
          </a:p>
        </p:txBody>
      </p:sp>
      <p:sp>
        <p:nvSpPr>
          <p:cNvPr id="18" name="TextBox 17">
            <a:extLst>
              <a:ext uri="{FF2B5EF4-FFF2-40B4-BE49-F238E27FC236}">
                <a16:creationId xmlns:a16="http://schemas.microsoft.com/office/drawing/2014/main" id="{FD1333FA-681F-4330-9AD9-B165904BDE1D}"/>
              </a:ext>
            </a:extLst>
          </p:cNvPr>
          <p:cNvSpPr txBox="1"/>
          <p:nvPr userDrawn="1"/>
        </p:nvSpPr>
        <p:spPr>
          <a:xfrm>
            <a:off x="0" y="0"/>
            <a:ext cx="9144000" cy="461663"/>
          </a:xfrm>
          <a:prstGeom prst="rect">
            <a:avLst/>
          </a:prstGeom>
          <a:solidFill>
            <a:srgbClr val="00264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endParaRPr kumimoji="0" lang="en-US" sz="1600" b="1" i="0" u="none" strike="noStrike" cap="none" spc="0" normalizeH="0" baseline="0" dirty="0">
              <a:ln>
                <a:noFill/>
              </a:ln>
              <a:solidFill>
                <a:schemeClr val="bg1"/>
              </a:solidFill>
              <a:effectLst/>
              <a:uFillTx/>
              <a:latin typeface="Trade Gothic LT Com" panose="02000500000000000000"/>
              <a:ea typeface="Calibri"/>
              <a:cs typeface="Calibri"/>
              <a:sym typeface="Calibri"/>
            </a:endParaRPr>
          </a:p>
        </p:txBody>
      </p:sp>
      <p:cxnSp>
        <p:nvCxnSpPr>
          <p:cNvPr id="22" name="Straight Connector 21">
            <a:extLst>
              <a:ext uri="{FF2B5EF4-FFF2-40B4-BE49-F238E27FC236}">
                <a16:creationId xmlns:a16="http://schemas.microsoft.com/office/drawing/2014/main" id="{043B836F-DE59-41AC-9003-F8E95D72D6FF}"/>
              </a:ext>
            </a:extLst>
          </p:cNvPr>
          <p:cNvCxnSpPr/>
          <p:nvPr userDrawn="1"/>
        </p:nvCxnSpPr>
        <p:spPr>
          <a:xfrm>
            <a:off x="8711504" y="6657289"/>
            <a:ext cx="0" cy="137160"/>
          </a:xfrm>
          <a:prstGeom prst="line">
            <a:avLst/>
          </a:prstGeom>
          <a:ln>
            <a:solidFill>
              <a:srgbClr val="00355F"/>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7AB1B58-5D13-4C01-A8E6-7D09CEFF5F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4115"/>
          <a:stretch/>
        </p:blipFill>
        <p:spPr>
          <a:xfrm>
            <a:off x="7165760" y="6655310"/>
            <a:ext cx="1481651" cy="141119"/>
          </a:xfrm>
          <a:prstGeom prst="rect">
            <a:avLst/>
          </a:prstGeom>
        </p:spPr>
      </p:pic>
      <p:sp>
        <p:nvSpPr>
          <p:cNvPr id="30" name="Shape 42">
            <a:extLst>
              <a:ext uri="{FF2B5EF4-FFF2-40B4-BE49-F238E27FC236}">
                <a16:creationId xmlns:a16="http://schemas.microsoft.com/office/drawing/2014/main" id="{FCCE7F69-B2DC-4233-9280-F6B254485A4E}"/>
              </a:ext>
            </a:extLst>
          </p:cNvPr>
          <p:cNvSpPr txBox="1">
            <a:spLocks noGrp="1"/>
          </p:cNvSpPr>
          <p:nvPr>
            <p:ph type="body" idx="12" hasCustomPrompt="1"/>
          </p:nvPr>
        </p:nvSpPr>
        <p:spPr>
          <a:xfrm>
            <a:off x="188052" y="1362649"/>
            <a:ext cx="8538930" cy="5160982"/>
          </a:xfrm>
          <a:prstGeom prst="rect">
            <a:avLst/>
          </a:prstGeom>
        </p:spPr>
        <p:txBody>
          <a:bodyPr>
            <a:normAutofit/>
          </a:bodyPr>
          <a:lstStyle>
            <a:lvl1pPr marL="171450" indent="-171450" algn="just">
              <a:lnSpc>
                <a:spcPct val="100000"/>
              </a:lnSpc>
              <a:spcBef>
                <a:spcPts val="300"/>
              </a:spcBef>
              <a:buClr>
                <a:srgbClr val="BB9A69"/>
              </a:buClr>
              <a:buSzPct val="120000"/>
              <a:buFont typeface="Arial" panose="020B0604020202020204" pitchFamily="34" charset="0"/>
              <a:buChar char="•"/>
              <a:defRPr sz="1200" b="0" spc="-72">
                <a:latin typeface="Georgia" panose="02040502050405020303" pitchFamily="18" charset="0"/>
                <a:ea typeface="+mn-ea"/>
                <a:cs typeface="+mn-cs"/>
                <a:sym typeface="Helvetica"/>
              </a:defRPr>
            </a:lvl1pPr>
            <a:lvl2pPr marL="400050" indent="-171450" algn="just">
              <a:lnSpc>
                <a:spcPct val="100000"/>
              </a:lnSpc>
              <a:spcBef>
                <a:spcPts val="300"/>
              </a:spcBef>
              <a:buClr>
                <a:srgbClr val="BB9A69"/>
              </a:buClr>
              <a:buSzPct val="80000"/>
              <a:buFont typeface="Courier New" panose="02070309020205020404" pitchFamily="49" charset="0"/>
              <a:buChar char="o"/>
              <a:defRPr sz="1200" b="0" spc="-72">
                <a:latin typeface="Georgia" panose="02040502050405020303" pitchFamily="18" charset="0"/>
                <a:ea typeface="+mn-ea"/>
                <a:cs typeface="+mn-cs"/>
                <a:sym typeface="Helvetica"/>
              </a:defRPr>
            </a:lvl2pPr>
            <a:lvl3pPr marL="514350" indent="-171450" algn="just">
              <a:lnSpc>
                <a:spcPct val="100000"/>
              </a:lnSpc>
              <a:spcBef>
                <a:spcPts val="300"/>
              </a:spcBef>
              <a:buClr>
                <a:srgbClr val="BB9A69"/>
              </a:buClr>
              <a:buFont typeface="Wingdings" panose="05000000000000000000" pitchFamily="2" charset="2"/>
              <a:buChar char="§"/>
              <a:defRPr sz="1200" b="0" spc="-72">
                <a:latin typeface="Georgia" panose="02040502050405020303" pitchFamily="18" charset="0"/>
                <a:ea typeface="+mn-ea"/>
                <a:cs typeface="+mn-cs"/>
                <a:sym typeface="Helvetica"/>
              </a:defRPr>
            </a:lvl3pPr>
            <a:lvl4pPr marL="857250" indent="-171450" algn="just">
              <a:lnSpc>
                <a:spcPct val="100000"/>
              </a:lnSpc>
              <a:spcBef>
                <a:spcPts val="300"/>
              </a:spcBef>
              <a:buClr>
                <a:srgbClr val="BB9A69"/>
              </a:buClr>
              <a:buFont typeface="Arial" panose="020B0604020202020204" pitchFamily="34" charset="0"/>
              <a:buChar char="•"/>
              <a:defRPr sz="1200" b="0" spc="-72">
                <a:latin typeface="Georgia" panose="02040502050405020303" pitchFamily="18" charset="0"/>
                <a:ea typeface="+mn-ea"/>
                <a:cs typeface="+mn-cs"/>
                <a:sym typeface="Helvetica"/>
              </a:defRPr>
            </a:lvl4pPr>
            <a:lvl5pPr marL="1028700" indent="-171450" algn="just">
              <a:lnSpc>
                <a:spcPct val="100000"/>
              </a:lnSpc>
              <a:spcBef>
                <a:spcPts val="300"/>
              </a:spcBef>
              <a:buClr>
                <a:srgbClr val="BB9A69"/>
              </a:buClr>
              <a:buSzPct val="80000"/>
              <a:buFont typeface="Courier New" panose="02070309020205020404" pitchFamily="49" charset="0"/>
              <a:buChar char="o"/>
              <a:defRPr sz="1200" b="0" spc="-72">
                <a:latin typeface="Georgia" panose="02040502050405020303" pitchFamily="18" charset="0"/>
                <a:ea typeface="+mn-ea"/>
                <a:cs typeface="+mn-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9" name="Rectangle 4">
            <a:extLst>
              <a:ext uri="{FF2B5EF4-FFF2-40B4-BE49-F238E27FC236}">
                <a16:creationId xmlns:a16="http://schemas.microsoft.com/office/drawing/2014/main" id="{16A5095D-0A09-42F1-AADA-50044F23A509}"/>
              </a:ext>
            </a:extLst>
          </p:cNvPr>
          <p:cNvSpPr>
            <a:spLocks noChangeArrowheads="1"/>
          </p:cNvSpPr>
          <p:nvPr userDrawn="1"/>
        </p:nvSpPr>
        <p:spPr bwMode="auto">
          <a:xfrm>
            <a:off x="8690526" y="6616570"/>
            <a:ext cx="397863" cy="218599"/>
          </a:xfrm>
          <a:prstGeom prst="rect">
            <a:avLst/>
          </a:prstGeom>
          <a:noFill/>
          <a:ln w="9525">
            <a:noFill/>
            <a:miter lim="800000"/>
            <a:headEnd/>
            <a:tailEnd/>
          </a:ln>
          <a:effectLst/>
        </p:spPr>
        <p:txBody>
          <a:bodyPr lIns="80129" tIns="40064" rIns="80129" bIns="40064"/>
          <a:lstStyle/>
          <a:p>
            <a:pPr algn="ctr" defTabSz="801688" eaLnBrk="0" hangingPunct="0">
              <a:lnSpc>
                <a:spcPct val="100000"/>
              </a:lnSpc>
              <a:defRPr/>
            </a:pPr>
            <a:fld id="{A76B2BE1-5757-4574-8CBE-213D96B89C17}" type="slidenum">
              <a:rPr lang="en-GB" sz="1050">
                <a:solidFill>
                  <a:srgbClr val="00355F"/>
                </a:solidFill>
                <a:latin typeface="Georgia" panose="02040502050405020303" pitchFamily="18" charset="0"/>
              </a:rPr>
              <a:pPr algn="ctr" defTabSz="801688" eaLnBrk="0" hangingPunct="0">
                <a:lnSpc>
                  <a:spcPct val="100000"/>
                </a:lnSpc>
                <a:defRPr/>
              </a:pPr>
              <a:t>‹#›</a:t>
            </a:fld>
            <a:endParaRPr lang="en-GB" sz="1050" dirty="0">
              <a:solidFill>
                <a:srgbClr val="00355F"/>
              </a:solidFill>
              <a:latin typeface="Georgia" panose="02040502050405020303" pitchFamily="18" charset="0"/>
            </a:endParaRPr>
          </a:p>
        </p:txBody>
      </p:sp>
      <p:sp>
        <p:nvSpPr>
          <p:cNvPr id="23" name="TextBox 22">
            <a:extLst>
              <a:ext uri="{FF2B5EF4-FFF2-40B4-BE49-F238E27FC236}">
                <a16:creationId xmlns:a16="http://schemas.microsoft.com/office/drawing/2014/main" id="{D315CADB-CBA8-49C2-8B79-B7AB0FC73C33}"/>
              </a:ext>
            </a:extLst>
          </p:cNvPr>
          <p:cNvSpPr txBox="1"/>
          <p:nvPr userDrawn="1"/>
        </p:nvSpPr>
        <p:spPr>
          <a:xfrm>
            <a:off x="-1547825" y="3479260"/>
            <a:ext cx="1417320" cy="274320"/>
          </a:xfrm>
          <a:prstGeom prst="rect">
            <a:avLst/>
          </a:prstGeom>
          <a:solidFill>
            <a:srgbClr val="DAD9D9"/>
          </a:solidFill>
        </p:spPr>
        <p:txBody>
          <a:bodyPr wrap="square" rtlCol="0">
            <a:spAutoFit/>
          </a:bodyPr>
          <a:lstStyle/>
          <a:p>
            <a:pPr algn="ctr"/>
            <a:r>
              <a:rPr lang="en-US" sz="1200" dirty="0">
                <a:solidFill>
                  <a:schemeClr val="tx1"/>
                </a:solidFill>
                <a:latin typeface="Georgia" panose="02040502050405020303" pitchFamily="18" charset="0"/>
              </a:rPr>
              <a:t>218, 217, 217</a:t>
            </a:r>
          </a:p>
        </p:txBody>
      </p:sp>
      <p:sp>
        <p:nvSpPr>
          <p:cNvPr id="24" name="Rectangle 23">
            <a:extLst>
              <a:ext uri="{FF2B5EF4-FFF2-40B4-BE49-F238E27FC236}">
                <a16:creationId xmlns:a16="http://schemas.microsoft.com/office/drawing/2014/main" id="{9E0836A6-0099-41B8-A467-86946EE3BB3A}"/>
              </a:ext>
            </a:extLst>
          </p:cNvPr>
          <p:cNvSpPr/>
          <p:nvPr userDrawn="1"/>
        </p:nvSpPr>
        <p:spPr>
          <a:xfrm>
            <a:off x="-1533462" y="834642"/>
            <a:ext cx="1402957" cy="274320"/>
          </a:xfrm>
          <a:prstGeom prst="rect">
            <a:avLst/>
          </a:prstGeom>
          <a:solidFill>
            <a:schemeClr val="tx1"/>
          </a:solidFill>
        </p:spPr>
        <p:txBody>
          <a:bodyPr wrap="square" anchor="ctr">
            <a:spAutoFit/>
          </a:bodyPr>
          <a:lstStyle/>
          <a:p>
            <a:pPr algn="ctr"/>
            <a:r>
              <a:rPr lang="en-US" sz="1200" dirty="0">
                <a:solidFill>
                  <a:schemeClr val="bg1"/>
                </a:solidFill>
                <a:latin typeface="Georgia" panose="02040502050405020303" pitchFamily="18" charset="0"/>
              </a:rPr>
              <a:t>0, 0, 0</a:t>
            </a:r>
          </a:p>
        </p:txBody>
      </p:sp>
      <p:sp>
        <p:nvSpPr>
          <p:cNvPr id="25" name="Rectangle 24">
            <a:extLst>
              <a:ext uri="{FF2B5EF4-FFF2-40B4-BE49-F238E27FC236}">
                <a16:creationId xmlns:a16="http://schemas.microsoft.com/office/drawing/2014/main" id="{B71BB98E-4B6A-468F-87C2-C764E1D65FDD}"/>
              </a:ext>
            </a:extLst>
          </p:cNvPr>
          <p:cNvSpPr/>
          <p:nvPr userDrawn="1"/>
        </p:nvSpPr>
        <p:spPr>
          <a:xfrm>
            <a:off x="-1547825" y="1590248"/>
            <a:ext cx="1417320" cy="274320"/>
          </a:xfrm>
          <a:prstGeom prst="rect">
            <a:avLst/>
          </a:prstGeom>
          <a:solidFill>
            <a:srgbClr val="002641"/>
          </a:solidFill>
          <a:ln>
            <a:noFill/>
          </a:ln>
        </p:spPr>
        <p:txBody>
          <a:bodyPr wrap="square" anchor="ctr">
            <a:spAutoFit/>
          </a:bodyPr>
          <a:lstStyle/>
          <a:p>
            <a:pPr algn="ctr"/>
            <a:r>
              <a:rPr lang="en-US" sz="1200" dirty="0">
                <a:solidFill>
                  <a:schemeClr val="bg1"/>
                </a:solidFill>
                <a:latin typeface="Georgia" panose="02040502050405020303" pitchFamily="18" charset="0"/>
              </a:rPr>
              <a:t>0, 38, 65</a:t>
            </a:r>
          </a:p>
        </p:txBody>
      </p:sp>
      <p:sp>
        <p:nvSpPr>
          <p:cNvPr id="26" name="Rectangle 25">
            <a:extLst>
              <a:ext uri="{FF2B5EF4-FFF2-40B4-BE49-F238E27FC236}">
                <a16:creationId xmlns:a16="http://schemas.microsoft.com/office/drawing/2014/main" id="{51C1ABE2-C479-4D61-A584-D0116B3831A3}"/>
              </a:ext>
            </a:extLst>
          </p:cNvPr>
          <p:cNvSpPr/>
          <p:nvPr userDrawn="1"/>
        </p:nvSpPr>
        <p:spPr>
          <a:xfrm>
            <a:off x="-1547825" y="2345854"/>
            <a:ext cx="1417320" cy="274320"/>
          </a:xfrm>
          <a:prstGeom prst="rect">
            <a:avLst/>
          </a:prstGeom>
          <a:solidFill>
            <a:srgbClr val="005592"/>
          </a:solidFill>
        </p:spPr>
        <p:txBody>
          <a:bodyPr wrap="square" anchor="ctr">
            <a:spAutoFit/>
          </a:bodyPr>
          <a:lstStyle/>
          <a:p>
            <a:pPr algn="ctr"/>
            <a:r>
              <a:rPr lang="en-US" sz="1200" dirty="0">
                <a:solidFill>
                  <a:schemeClr val="bg1"/>
                </a:solidFill>
                <a:latin typeface="Georgia" panose="02040502050405020303" pitchFamily="18" charset="0"/>
              </a:rPr>
              <a:t>0, 85, 146</a:t>
            </a:r>
          </a:p>
        </p:txBody>
      </p:sp>
      <p:sp>
        <p:nvSpPr>
          <p:cNvPr id="27" name="Rectangle 26">
            <a:extLst>
              <a:ext uri="{FF2B5EF4-FFF2-40B4-BE49-F238E27FC236}">
                <a16:creationId xmlns:a16="http://schemas.microsoft.com/office/drawing/2014/main" id="{179C0DC8-66F9-4F26-956A-8DF980EEC253}"/>
              </a:ext>
            </a:extLst>
          </p:cNvPr>
          <p:cNvSpPr/>
          <p:nvPr userDrawn="1"/>
        </p:nvSpPr>
        <p:spPr>
          <a:xfrm>
            <a:off x="-1547825" y="3101460"/>
            <a:ext cx="1417320" cy="274320"/>
          </a:xfrm>
          <a:prstGeom prst="rect">
            <a:avLst/>
          </a:prstGeom>
          <a:solidFill>
            <a:srgbClr val="EADDCB"/>
          </a:solidFill>
        </p:spPr>
        <p:txBody>
          <a:bodyPr wrap="square" anchor="ctr">
            <a:spAutoFit/>
          </a:bodyPr>
          <a:lstStyle/>
          <a:p>
            <a:pPr algn="ctr"/>
            <a:r>
              <a:rPr lang="en-US" sz="1200" dirty="0">
                <a:solidFill>
                  <a:schemeClr val="tx1"/>
                </a:solidFill>
                <a:latin typeface="Georgia" panose="02040502050405020303" pitchFamily="18" charset="0"/>
              </a:rPr>
              <a:t>234,</a:t>
            </a:r>
            <a:r>
              <a:rPr lang="en-US" sz="1200" baseline="0" dirty="0">
                <a:solidFill>
                  <a:schemeClr val="tx1"/>
                </a:solidFill>
                <a:latin typeface="Georgia" panose="02040502050405020303" pitchFamily="18" charset="0"/>
              </a:rPr>
              <a:t> 221, 203</a:t>
            </a:r>
            <a:endParaRPr lang="en-US" sz="1200" dirty="0">
              <a:solidFill>
                <a:schemeClr val="tx1"/>
              </a:solidFill>
              <a:latin typeface="Georgia" panose="02040502050405020303" pitchFamily="18" charset="0"/>
            </a:endParaRPr>
          </a:p>
        </p:txBody>
      </p:sp>
      <p:sp>
        <p:nvSpPr>
          <p:cNvPr id="31" name="Rectangle 30">
            <a:extLst>
              <a:ext uri="{FF2B5EF4-FFF2-40B4-BE49-F238E27FC236}">
                <a16:creationId xmlns:a16="http://schemas.microsoft.com/office/drawing/2014/main" id="{2A4E4D9B-2EB2-4359-BA73-E50B0E996AB6}"/>
              </a:ext>
            </a:extLst>
          </p:cNvPr>
          <p:cNvSpPr/>
          <p:nvPr userDrawn="1"/>
        </p:nvSpPr>
        <p:spPr>
          <a:xfrm>
            <a:off x="-1547825" y="2723657"/>
            <a:ext cx="1417320" cy="274320"/>
          </a:xfrm>
          <a:prstGeom prst="rect">
            <a:avLst/>
          </a:prstGeom>
          <a:solidFill>
            <a:srgbClr val="C8AD87"/>
          </a:solidFill>
        </p:spPr>
        <p:txBody>
          <a:bodyPr wrap="square" anchor="ctr">
            <a:spAutoFit/>
          </a:bodyPr>
          <a:lstStyle/>
          <a:p>
            <a:pPr algn="ctr"/>
            <a:r>
              <a:rPr lang="en-US" sz="1200" dirty="0">
                <a:solidFill>
                  <a:schemeClr val="bg1"/>
                </a:solidFill>
                <a:latin typeface="Georgia" panose="02040502050405020303" pitchFamily="18" charset="0"/>
              </a:rPr>
              <a:t>200, 173, 135</a:t>
            </a:r>
          </a:p>
        </p:txBody>
      </p:sp>
      <p:sp>
        <p:nvSpPr>
          <p:cNvPr id="32" name="Rectangle 31">
            <a:extLst>
              <a:ext uri="{FF2B5EF4-FFF2-40B4-BE49-F238E27FC236}">
                <a16:creationId xmlns:a16="http://schemas.microsoft.com/office/drawing/2014/main" id="{30E5276C-ECFB-430D-8DD2-74001365AAA7}"/>
              </a:ext>
            </a:extLst>
          </p:cNvPr>
          <p:cNvSpPr/>
          <p:nvPr userDrawn="1"/>
        </p:nvSpPr>
        <p:spPr>
          <a:xfrm>
            <a:off x="-1547825" y="1968051"/>
            <a:ext cx="1417320" cy="274320"/>
          </a:xfrm>
          <a:prstGeom prst="rect">
            <a:avLst/>
          </a:prstGeom>
          <a:solidFill>
            <a:srgbClr val="0C3C63"/>
          </a:solidFill>
        </p:spPr>
        <p:txBody>
          <a:bodyPr wrap="square" anchor="ctr">
            <a:spAutoFit/>
          </a:bodyPr>
          <a:lstStyle/>
          <a:p>
            <a:pPr algn="ctr"/>
            <a:r>
              <a:rPr lang="en-US" sz="1200" dirty="0">
                <a:solidFill>
                  <a:schemeClr val="bg1"/>
                </a:solidFill>
                <a:latin typeface="Georgia" panose="02040502050405020303" pitchFamily="18" charset="0"/>
              </a:rPr>
              <a:t>12, 60, 99</a:t>
            </a:r>
          </a:p>
        </p:txBody>
      </p:sp>
      <p:sp>
        <p:nvSpPr>
          <p:cNvPr id="33" name="Rectangle 32">
            <a:extLst>
              <a:ext uri="{FF2B5EF4-FFF2-40B4-BE49-F238E27FC236}">
                <a16:creationId xmlns:a16="http://schemas.microsoft.com/office/drawing/2014/main" id="{B757F42C-8371-4B7E-B440-1E2DB996F548}"/>
              </a:ext>
            </a:extLst>
          </p:cNvPr>
          <p:cNvSpPr/>
          <p:nvPr userDrawn="1"/>
        </p:nvSpPr>
        <p:spPr>
          <a:xfrm>
            <a:off x="-1533462" y="1212445"/>
            <a:ext cx="1417320" cy="274320"/>
          </a:xfrm>
          <a:prstGeom prst="rect">
            <a:avLst/>
          </a:prstGeom>
          <a:solidFill>
            <a:srgbClr val="07131B"/>
          </a:solidFill>
          <a:ln>
            <a:noFill/>
          </a:ln>
        </p:spPr>
        <p:txBody>
          <a:bodyPr wrap="square" anchor="ctr">
            <a:spAutoFit/>
          </a:bodyPr>
          <a:lstStyle/>
          <a:p>
            <a:pPr algn="ctr"/>
            <a:r>
              <a:rPr lang="en-US" sz="1200" dirty="0">
                <a:solidFill>
                  <a:schemeClr val="bg1"/>
                </a:solidFill>
                <a:latin typeface="Georgia" panose="02040502050405020303" pitchFamily="18" charset="0"/>
              </a:rPr>
              <a:t>7,</a:t>
            </a:r>
            <a:r>
              <a:rPr lang="en-US" sz="1200" baseline="0" dirty="0">
                <a:solidFill>
                  <a:schemeClr val="bg1"/>
                </a:solidFill>
                <a:latin typeface="Georgia" panose="02040502050405020303" pitchFamily="18" charset="0"/>
              </a:rPr>
              <a:t> 19, 27</a:t>
            </a:r>
            <a:endParaRPr lang="en-US" sz="1200" dirty="0">
              <a:solidFill>
                <a:schemeClr val="bg1"/>
              </a:solidFill>
              <a:latin typeface="Georgia" panose="02040502050405020303" pitchFamily="18" charset="0"/>
            </a:endParaRPr>
          </a:p>
        </p:txBody>
      </p:sp>
      <p:sp>
        <p:nvSpPr>
          <p:cNvPr id="34" name="TextBox 33">
            <a:extLst>
              <a:ext uri="{FF2B5EF4-FFF2-40B4-BE49-F238E27FC236}">
                <a16:creationId xmlns:a16="http://schemas.microsoft.com/office/drawing/2014/main" id="{A55066FB-D340-4B08-873D-02D6C668D502}"/>
              </a:ext>
            </a:extLst>
          </p:cNvPr>
          <p:cNvSpPr txBox="1"/>
          <p:nvPr userDrawn="1"/>
        </p:nvSpPr>
        <p:spPr>
          <a:xfrm>
            <a:off x="-1547825" y="3857060"/>
            <a:ext cx="1417320" cy="274320"/>
          </a:xfrm>
          <a:prstGeom prst="rect">
            <a:avLst/>
          </a:prstGeom>
          <a:solidFill>
            <a:srgbClr val="F6F6F6"/>
          </a:solidFill>
        </p:spPr>
        <p:txBody>
          <a:bodyPr wrap="square" rtlCol="0">
            <a:spAutoFit/>
          </a:bodyPr>
          <a:lstStyle/>
          <a:p>
            <a:pPr algn="ctr"/>
            <a:r>
              <a:rPr lang="en-US" sz="1200" dirty="0">
                <a:solidFill>
                  <a:schemeClr val="tx1"/>
                </a:solidFill>
                <a:latin typeface="Georgia" panose="02040502050405020303" pitchFamily="18" charset="0"/>
              </a:rPr>
              <a:t>246,</a:t>
            </a:r>
            <a:r>
              <a:rPr lang="en-US" sz="1200" baseline="0" dirty="0">
                <a:solidFill>
                  <a:schemeClr val="tx1"/>
                </a:solidFill>
                <a:latin typeface="Georgia" panose="02040502050405020303" pitchFamily="18" charset="0"/>
              </a:rPr>
              <a:t> 246, 246</a:t>
            </a:r>
            <a:endParaRPr lang="en-US" sz="1200" dirty="0">
              <a:solidFill>
                <a:schemeClr val="tx1"/>
              </a:solidFill>
              <a:latin typeface="Georgia" panose="02040502050405020303" pitchFamily="18" charset="0"/>
            </a:endParaRPr>
          </a:p>
        </p:txBody>
      </p:sp>
      <p:pic>
        <p:nvPicPr>
          <p:cNvPr id="2" name="Picture 1">
            <a:extLst>
              <a:ext uri="{FF2B5EF4-FFF2-40B4-BE49-F238E27FC236}">
                <a16:creationId xmlns:a16="http://schemas.microsoft.com/office/drawing/2014/main" id="{FCD2B34D-EC04-3A9D-788A-B2E955518274}"/>
              </a:ext>
            </a:extLst>
          </p:cNvPr>
          <p:cNvPicPr>
            <a:picLocks noChangeAspect="1"/>
          </p:cNvPicPr>
          <p:nvPr userDrawn="1"/>
        </p:nvPicPr>
        <p:blipFill>
          <a:blip r:embed="rId3"/>
          <a:srcRect b="3512"/>
          <a:stretch>
            <a:fillRect/>
          </a:stretch>
        </p:blipFill>
        <p:spPr>
          <a:xfrm>
            <a:off x="7244169" y="-4006"/>
            <a:ext cx="1899831" cy="461663"/>
          </a:xfrm>
          <a:prstGeom prst="rect">
            <a:avLst/>
          </a:prstGeom>
        </p:spPr>
      </p:pic>
    </p:spTree>
    <p:extLst>
      <p:ext uri="{BB962C8B-B14F-4D97-AF65-F5344CB8AC3E}">
        <p14:creationId xmlns:p14="http://schemas.microsoft.com/office/powerpoint/2010/main" val="70923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D1333FA-681F-4330-9AD9-B165904BDE1D}"/>
              </a:ext>
            </a:extLst>
          </p:cNvPr>
          <p:cNvSpPr txBox="1"/>
          <p:nvPr userDrawn="1"/>
        </p:nvSpPr>
        <p:spPr>
          <a:xfrm>
            <a:off x="0" y="0"/>
            <a:ext cx="9144000" cy="6590194"/>
          </a:xfrm>
          <a:prstGeom prst="rect">
            <a:avLst/>
          </a:prstGeom>
          <a:solidFill>
            <a:srgbClr val="00264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endParaRPr kumimoji="0" lang="en-US" sz="1600" b="1" i="0" u="none" strike="noStrike" cap="none" spc="0" normalizeH="0" baseline="0" dirty="0">
              <a:ln>
                <a:noFill/>
              </a:ln>
              <a:solidFill>
                <a:schemeClr val="bg1"/>
              </a:solidFill>
              <a:effectLst/>
              <a:uFillTx/>
              <a:latin typeface="Trade Gothic LT Com" panose="02000500000000000000"/>
              <a:ea typeface="Calibri"/>
              <a:cs typeface="Calibri"/>
              <a:sym typeface="Calibri"/>
            </a:endParaRPr>
          </a:p>
        </p:txBody>
      </p:sp>
      <p:cxnSp>
        <p:nvCxnSpPr>
          <p:cNvPr id="36" name="Straight Connector 35">
            <a:extLst>
              <a:ext uri="{FF2B5EF4-FFF2-40B4-BE49-F238E27FC236}">
                <a16:creationId xmlns:a16="http://schemas.microsoft.com/office/drawing/2014/main" id="{92A9EBB7-436F-425A-8BE4-5DCB8230B4E5}"/>
              </a:ext>
            </a:extLst>
          </p:cNvPr>
          <p:cNvCxnSpPr/>
          <p:nvPr userDrawn="1"/>
        </p:nvCxnSpPr>
        <p:spPr>
          <a:xfrm>
            <a:off x="8711504" y="6657289"/>
            <a:ext cx="0" cy="137160"/>
          </a:xfrm>
          <a:prstGeom prst="line">
            <a:avLst/>
          </a:prstGeom>
          <a:ln>
            <a:solidFill>
              <a:srgbClr val="00355F"/>
            </a:solidFill>
          </a:ln>
        </p:spPr>
        <p:style>
          <a:lnRef idx="1">
            <a:schemeClr val="accent1"/>
          </a:lnRef>
          <a:fillRef idx="0">
            <a:schemeClr val="accent1"/>
          </a:fillRef>
          <a:effectRef idx="0">
            <a:schemeClr val="accent1"/>
          </a:effectRef>
          <a:fontRef idx="minor">
            <a:schemeClr val="tx1"/>
          </a:fontRef>
        </p:style>
      </p:cxnSp>
      <p:sp>
        <p:nvSpPr>
          <p:cNvPr id="40" name="Rectangle 4">
            <a:extLst>
              <a:ext uri="{FF2B5EF4-FFF2-40B4-BE49-F238E27FC236}">
                <a16:creationId xmlns:a16="http://schemas.microsoft.com/office/drawing/2014/main" id="{C43B0E87-9927-416B-81DE-3489B05AAC6C}"/>
              </a:ext>
            </a:extLst>
          </p:cNvPr>
          <p:cNvSpPr>
            <a:spLocks noChangeArrowheads="1"/>
          </p:cNvSpPr>
          <p:nvPr userDrawn="1"/>
        </p:nvSpPr>
        <p:spPr bwMode="auto">
          <a:xfrm>
            <a:off x="8690526" y="6590194"/>
            <a:ext cx="397863" cy="218599"/>
          </a:xfrm>
          <a:prstGeom prst="rect">
            <a:avLst/>
          </a:prstGeom>
          <a:noFill/>
          <a:ln w="9525">
            <a:noFill/>
            <a:miter lim="800000"/>
            <a:headEnd/>
            <a:tailEnd/>
          </a:ln>
          <a:effectLst/>
        </p:spPr>
        <p:txBody>
          <a:bodyPr lIns="80129" tIns="40064" rIns="80129" bIns="40064"/>
          <a:lstStyle/>
          <a:p>
            <a:pPr algn="ctr" defTabSz="801688" eaLnBrk="0" hangingPunct="0">
              <a:lnSpc>
                <a:spcPct val="100000"/>
              </a:lnSpc>
              <a:defRPr/>
            </a:pPr>
            <a:fld id="{A76B2BE1-5757-4574-8CBE-213D96B89C17}" type="slidenum">
              <a:rPr lang="en-GB" sz="1050">
                <a:solidFill>
                  <a:srgbClr val="00355F"/>
                </a:solidFill>
                <a:latin typeface="Georgia" panose="02040502050405020303" pitchFamily="18" charset="0"/>
              </a:rPr>
              <a:pPr algn="ctr" defTabSz="801688" eaLnBrk="0" hangingPunct="0">
                <a:lnSpc>
                  <a:spcPct val="100000"/>
                </a:lnSpc>
                <a:defRPr/>
              </a:pPr>
              <a:t>‹#›</a:t>
            </a:fld>
            <a:endParaRPr lang="en-GB" sz="1050" dirty="0">
              <a:solidFill>
                <a:srgbClr val="00355F"/>
              </a:solidFill>
              <a:latin typeface="Georgia" panose="02040502050405020303" pitchFamily="18" charset="0"/>
            </a:endParaRPr>
          </a:p>
        </p:txBody>
      </p:sp>
      <p:pic>
        <p:nvPicPr>
          <p:cNvPr id="55" name="Picture 54">
            <a:extLst>
              <a:ext uri="{FF2B5EF4-FFF2-40B4-BE49-F238E27FC236}">
                <a16:creationId xmlns:a16="http://schemas.microsoft.com/office/drawing/2014/main" id="{8E31A42F-949F-4467-BECA-D46DA1FDF5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4115"/>
          <a:stretch/>
        </p:blipFill>
        <p:spPr>
          <a:xfrm>
            <a:off x="7165760" y="6655310"/>
            <a:ext cx="1481651" cy="141119"/>
          </a:xfrm>
          <a:prstGeom prst="rect">
            <a:avLst/>
          </a:prstGeom>
          <a:solidFill>
            <a:schemeClr val="bg1"/>
          </a:solidFill>
        </p:spPr>
      </p:pic>
      <p:sp>
        <p:nvSpPr>
          <p:cNvPr id="8" name="Text Placeholder 12">
            <a:extLst>
              <a:ext uri="{FF2B5EF4-FFF2-40B4-BE49-F238E27FC236}">
                <a16:creationId xmlns:a16="http://schemas.microsoft.com/office/drawing/2014/main" id="{65CE235A-B0D1-41BD-BB6A-108D54898D6E}"/>
              </a:ext>
            </a:extLst>
          </p:cNvPr>
          <p:cNvSpPr>
            <a:spLocks noGrp="1"/>
          </p:cNvSpPr>
          <p:nvPr>
            <p:ph type="body" sz="quarter" idx="10" hasCustomPrompt="1"/>
          </p:nvPr>
        </p:nvSpPr>
        <p:spPr>
          <a:xfrm>
            <a:off x="188052" y="515180"/>
            <a:ext cx="8357698" cy="443788"/>
          </a:xfrm>
          <a:prstGeom prst="rect">
            <a:avLst/>
          </a:prstGeom>
        </p:spPr>
        <p:txBody>
          <a:bodyPr>
            <a:normAutofit/>
          </a:bodyPr>
          <a:lstStyle>
            <a:lvl1pPr marL="0" indent="0" algn="l" defTabSz="457200" rtl="0" eaLnBrk="1" latinLnBrk="0" hangingPunct="1">
              <a:buNone/>
              <a:defRPr lang="en-US" sz="2400" b="1" kern="1200" cap="small" baseline="0" dirty="0" smtClean="0">
                <a:solidFill>
                  <a:schemeClr val="bg1"/>
                </a:solidFill>
                <a:effectLst/>
                <a:latin typeface="Georgia" panose="02040502050405020303" pitchFamily="18" charset="0"/>
                <a:ea typeface="+mn-ea"/>
                <a:cs typeface="Calibri" panose="020F0502020204030204" pitchFamily="34" charset="0"/>
              </a:defRPr>
            </a:lvl1pPr>
          </a:lstStyle>
          <a:p>
            <a:pPr lvl="0"/>
            <a:r>
              <a:rPr lang="en-US" dirty="0"/>
              <a:t>[INSERT SECTION TITLE]</a:t>
            </a:r>
          </a:p>
        </p:txBody>
      </p:sp>
    </p:spTree>
    <p:extLst>
      <p:ext uri="{BB962C8B-B14F-4D97-AF65-F5344CB8AC3E}">
        <p14:creationId xmlns:p14="http://schemas.microsoft.com/office/powerpoint/2010/main" val="342934045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0089A7EE-8553-489D-BFF9-AE2FEDEC3EB4}"/>
              </a:ext>
            </a:extLst>
          </p:cNvPr>
          <p:cNvSpPr>
            <a:spLocks noGrp="1"/>
          </p:cNvSpPr>
          <p:nvPr>
            <p:ph type="body" sz="quarter" idx="10" hasCustomPrompt="1"/>
          </p:nvPr>
        </p:nvSpPr>
        <p:spPr>
          <a:xfrm>
            <a:off x="393151" y="2824720"/>
            <a:ext cx="8357698" cy="443788"/>
          </a:xfrm>
          <a:prstGeom prst="rect">
            <a:avLst/>
          </a:prstGeom>
        </p:spPr>
        <p:txBody>
          <a:bodyPr>
            <a:normAutofit/>
          </a:bodyPr>
          <a:lstStyle>
            <a:lvl1pPr marL="0" indent="0" algn="ctr" defTabSz="457200" rtl="0" eaLnBrk="1" latinLnBrk="0" hangingPunct="1">
              <a:buNone/>
              <a:defRPr lang="en-US" sz="2600" kern="1200" cap="small" baseline="0" dirty="0" smtClean="0">
                <a:solidFill>
                  <a:schemeClr val="bg1"/>
                </a:solidFill>
                <a:effectLst>
                  <a:outerShdw blurRad="38100" dist="38100" dir="2700000" algn="tl">
                    <a:srgbClr val="000000">
                      <a:alpha val="43137"/>
                    </a:srgbClr>
                  </a:outerShdw>
                </a:effectLst>
                <a:latin typeface="Georgia" panose="02040502050405020303" pitchFamily="18" charset="0"/>
                <a:ea typeface="+mn-ea"/>
                <a:cs typeface="Calibri" panose="020F0502020204030204" pitchFamily="34" charset="0"/>
              </a:defRPr>
            </a:lvl1pPr>
          </a:lstStyle>
          <a:p>
            <a:pPr lvl="0"/>
            <a:r>
              <a:rPr lang="en-US" dirty="0"/>
              <a:t>[INSERT SECTION TITLE]</a:t>
            </a:r>
          </a:p>
        </p:txBody>
      </p:sp>
    </p:spTree>
    <p:extLst>
      <p:ext uri="{BB962C8B-B14F-4D97-AF65-F5344CB8AC3E}">
        <p14:creationId xmlns:p14="http://schemas.microsoft.com/office/powerpoint/2010/main" val="335957102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Shape 10"/>
          <p:cNvSpPr txBox="1">
            <a:spLocks noGrp="1"/>
          </p:cNvSpPr>
          <p:nvPr>
            <p:ph type="body" idx="1"/>
          </p:nvPr>
        </p:nvSpPr>
        <p:spPr>
          <a:xfrm>
            <a:off x="457200" y="1600200"/>
            <a:ext cx="8229600" cy="4749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TextBox 6"/>
          <p:cNvSpPr txBox="1"/>
          <p:nvPr userDrawn="1"/>
        </p:nvSpPr>
        <p:spPr>
          <a:xfrm>
            <a:off x="0" y="0"/>
            <a:ext cx="9144000" cy="461663"/>
          </a:xfrm>
          <a:prstGeom prst="rect">
            <a:avLst/>
          </a:prstGeom>
          <a:solidFill>
            <a:srgbClr val="00264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endParaRPr kumimoji="0" lang="en-US" sz="1600" b="1" i="0" u="none" strike="noStrike" cap="none" spc="0" normalizeH="0" baseline="0" dirty="0">
              <a:ln>
                <a:noFill/>
              </a:ln>
              <a:solidFill>
                <a:schemeClr val="bg1"/>
              </a:solidFill>
              <a:effectLst/>
              <a:uFillTx/>
              <a:latin typeface="Trade Gothic LT Com" panose="02000500000000000000"/>
              <a:ea typeface="Calibri"/>
              <a:cs typeface="Calibri"/>
              <a:sym typeface="Calibri"/>
            </a:endParaRPr>
          </a:p>
        </p:txBody>
      </p:sp>
      <p:cxnSp>
        <p:nvCxnSpPr>
          <p:cNvPr id="14" name="Straight Connector 13">
            <a:extLst>
              <a:ext uri="{FF2B5EF4-FFF2-40B4-BE49-F238E27FC236}">
                <a16:creationId xmlns:a16="http://schemas.microsoft.com/office/drawing/2014/main" id="{D872C16F-1210-4ECB-83E6-FF649C4A17EB}"/>
              </a:ext>
            </a:extLst>
          </p:cNvPr>
          <p:cNvCxnSpPr/>
          <p:nvPr/>
        </p:nvCxnSpPr>
        <p:spPr>
          <a:xfrm>
            <a:off x="8711504" y="6657289"/>
            <a:ext cx="0" cy="137160"/>
          </a:xfrm>
          <a:prstGeom prst="line">
            <a:avLst/>
          </a:prstGeom>
          <a:ln>
            <a:solidFill>
              <a:srgbClr val="00355F"/>
            </a:solidFill>
          </a:ln>
        </p:spPr>
        <p:style>
          <a:lnRef idx="1">
            <a:schemeClr val="accent1"/>
          </a:lnRef>
          <a:fillRef idx="0">
            <a:schemeClr val="accent1"/>
          </a:fillRef>
          <a:effectRef idx="0">
            <a:schemeClr val="accent1"/>
          </a:effectRef>
          <a:fontRef idx="minor">
            <a:schemeClr val="tx1"/>
          </a:fontRef>
        </p:style>
      </p:cxnSp>
      <p:sp>
        <p:nvSpPr>
          <p:cNvPr id="15" name="Rectangle 4"/>
          <p:cNvSpPr>
            <a:spLocks noChangeArrowheads="1"/>
          </p:cNvSpPr>
          <p:nvPr/>
        </p:nvSpPr>
        <p:spPr bwMode="auto">
          <a:xfrm>
            <a:off x="8690526" y="6616570"/>
            <a:ext cx="397863" cy="218599"/>
          </a:xfrm>
          <a:prstGeom prst="rect">
            <a:avLst/>
          </a:prstGeom>
          <a:noFill/>
          <a:ln w="9525">
            <a:noFill/>
            <a:miter lim="800000"/>
            <a:headEnd/>
            <a:tailEnd/>
          </a:ln>
          <a:effectLst/>
        </p:spPr>
        <p:txBody>
          <a:bodyPr lIns="80129" tIns="40064" rIns="80129" bIns="40064"/>
          <a:lstStyle/>
          <a:p>
            <a:pPr algn="ctr" defTabSz="801688" eaLnBrk="0" hangingPunct="0">
              <a:lnSpc>
                <a:spcPct val="100000"/>
              </a:lnSpc>
              <a:defRPr/>
            </a:pPr>
            <a:fld id="{A76B2BE1-5757-4574-8CBE-213D96B89C17}" type="slidenum">
              <a:rPr lang="en-GB" sz="1050">
                <a:solidFill>
                  <a:srgbClr val="00355F"/>
                </a:solidFill>
                <a:latin typeface="+mn-lt"/>
              </a:rPr>
              <a:pPr algn="ctr" defTabSz="801688" eaLnBrk="0" hangingPunct="0">
                <a:lnSpc>
                  <a:spcPct val="100000"/>
                </a:lnSpc>
                <a:defRPr/>
              </a:pPr>
              <a:t>‹#›</a:t>
            </a:fld>
            <a:endParaRPr lang="en-GB" sz="1050" dirty="0">
              <a:solidFill>
                <a:srgbClr val="00355F"/>
              </a:solidFill>
              <a:latin typeface="+mn-lt"/>
            </a:endParaRPr>
          </a:p>
        </p:txBody>
      </p:sp>
      <p:pic>
        <p:nvPicPr>
          <p:cNvPr id="16" name="Picture 15">
            <a:extLst>
              <a:ext uri="{FF2B5EF4-FFF2-40B4-BE49-F238E27FC236}">
                <a16:creationId xmlns:a16="http://schemas.microsoft.com/office/drawing/2014/main" id="{A760F0A5-AA8D-41F8-BBE0-3CB8844BEB6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b="34115"/>
          <a:stretch/>
        </p:blipFill>
        <p:spPr>
          <a:xfrm>
            <a:off x="7165760" y="6655310"/>
            <a:ext cx="1481651" cy="141119"/>
          </a:xfrm>
          <a:prstGeom prst="rect">
            <a:avLst/>
          </a:prstGeom>
        </p:spPr>
      </p:pic>
      <p:sp>
        <p:nvSpPr>
          <p:cNvPr id="3" name="Title Placeholder 2">
            <a:extLst>
              <a:ext uri="{FF2B5EF4-FFF2-40B4-BE49-F238E27FC236}">
                <a16:creationId xmlns:a16="http://schemas.microsoft.com/office/drawing/2014/main" id="{05E43871-0BD3-428A-82A4-CE180E9AC8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01177994"/>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5" r:id="rId3"/>
    <p:sldLayoutId id="2147483727" r:id="rId4"/>
    <p:sldLayoutId id="2147483728" r:id="rId5"/>
  </p:sldLayoutIdLst>
  <p:transition spd="med"/>
  <p:hf hdr="0" ftr="0" dt="0"/>
  <p:txStyles>
    <p:titleStyle>
      <a:lvl1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panose="020F0502020204030204" pitchFamily="34" charset="0"/>
          <a:ea typeface="Calibri" panose="020F0502020204030204" pitchFamily="34" charset="0"/>
          <a:cs typeface="Calibri Light"/>
          <a:sym typeface="Calibri Light"/>
        </a:defRPr>
      </a:lvl1pPr>
      <a:lvl2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1pPr>
      <a:lvl2pPr marL="723900" marR="0" indent="-2667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2pPr>
      <a:lvl3pPr marL="1234439" marR="0" indent="-320039"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3pPr>
      <a:lvl4pPr marL="17272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4pPr>
      <a:lvl5pPr marL="21844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5pPr>
      <a:lvl6pPr marL="26416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79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F4D-48E4-626B-0774-82D5FF45C48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642B24C-539B-40A1-D176-C0EC350CC992}"/>
              </a:ext>
            </a:extLst>
          </p:cNvPr>
          <p:cNvSpPr txBox="1"/>
          <p:nvPr/>
        </p:nvSpPr>
        <p:spPr>
          <a:xfrm>
            <a:off x="3048487" y="6004351"/>
            <a:ext cx="3064046"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50000"/>
              </a:lnSpc>
              <a:spcBef>
                <a:spcPts val="0"/>
              </a:spcBef>
              <a:spcAft>
                <a:spcPts val="0"/>
              </a:spcAft>
              <a:buClrTx/>
              <a:buSzTx/>
              <a:buFontTx/>
              <a:buNone/>
              <a:tabLst/>
            </a:pPr>
            <a:r>
              <a:rPr kumimoji="0" lang="en-US" sz="1400" strike="noStrike" cap="none" spc="0" normalizeH="0" baseline="0" dirty="0">
                <a:ln>
                  <a:noFill/>
                </a:ln>
                <a:solidFill>
                  <a:schemeClr val="accent5"/>
                </a:solidFill>
                <a:effectLst/>
                <a:uFillTx/>
                <a:latin typeface="Georgia" panose="02040502050405020303" pitchFamily="18" charset="0"/>
                <a:ea typeface="Roboto Light" panose="02000000000000000000" pitchFamily="2" charset="0"/>
                <a:cs typeface="Roboto Light" panose="02000000000000000000" pitchFamily="2" charset="0"/>
                <a:sym typeface="Calibri"/>
              </a:rPr>
              <a:t>www.mhhco.com</a:t>
            </a:r>
          </a:p>
        </p:txBody>
      </p:sp>
      <p:pic>
        <p:nvPicPr>
          <p:cNvPr id="2" name="Picture 1">
            <a:extLst>
              <a:ext uri="{FF2B5EF4-FFF2-40B4-BE49-F238E27FC236}">
                <a16:creationId xmlns:a16="http://schemas.microsoft.com/office/drawing/2014/main" id="{10888DF6-7893-1E3B-97C9-9306D73EEF5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7000"/>
                    </a14:imgEffect>
                  </a14:imgLayer>
                </a14:imgProps>
              </a:ext>
            </a:extLst>
          </a:blip>
          <a:srcRect l="3059" t="13104" b="40988"/>
          <a:stretch>
            <a:fillRect/>
          </a:stretch>
        </p:blipFill>
        <p:spPr>
          <a:xfrm>
            <a:off x="-2" y="647806"/>
            <a:ext cx="9144000" cy="2559552"/>
          </a:xfrm>
          <a:prstGeom prst="rect">
            <a:avLst/>
          </a:prstGeom>
        </p:spPr>
      </p:pic>
      <p:sp>
        <p:nvSpPr>
          <p:cNvPr id="4" name="TextBox 3">
            <a:extLst>
              <a:ext uri="{FF2B5EF4-FFF2-40B4-BE49-F238E27FC236}">
                <a16:creationId xmlns:a16="http://schemas.microsoft.com/office/drawing/2014/main" id="{A005BAA1-F106-4849-410B-3B91EDA08074}"/>
              </a:ext>
            </a:extLst>
          </p:cNvPr>
          <p:cNvSpPr txBox="1"/>
          <p:nvPr/>
        </p:nvSpPr>
        <p:spPr>
          <a:xfrm>
            <a:off x="2783305" y="808893"/>
            <a:ext cx="35773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50000"/>
              </a:lnSpc>
              <a:spcBef>
                <a:spcPts val="0"/>
              </a:spcBef>
              <a:spcAft>
                <a:spcPts val="0"/>
              </a:spcAft>
              <a:buClrTx/>
              <a:buSzTx/>
              <a:buFontTx/>
              <a:buNone/>
              <a:tabLst/>
            </a:pPr>
            <a:r>
              <a:rPr kumimoji="0" lang="en-US" sz="1200" b="1" i="0" u="none" strike="noStrike" cap="none" spc="200" normalizeH="0" dirty="0">
                <a:ln>
                  <a:noFill/>
                </a:ln>
                <a:solidFill>
                  <a:schemeClr val="accent5"/>
                </a:solidFill>
                <a:effectLst/>
                <a:uFillTx/>
                <a:latin typeface="Georgia" panose="02040502050405020303" pitchFamily="18" charset="0"/>
                <a:ea typeface="Cardo" panose="02020600000000000000" pitchFamily="18" charset="-79"/>
                <a:cs typeface="Cardo" panose="02020600000000000000" pitchFamily="18" charset="-79"/>
                <a:sym typeface="Calibri"/>
              </a:rPr>
              <a:t>MUFSON HOWE HUNTER</a:t>
            </a:r>
          </a:p>
        </p:txBody>
      </p:sp>
      <p:sp>
        <p:nvSpPr>
          <p:cNvPr id="5" name="TextBox 4">
            <a:extLst>
              <a:ext uri="{FF2B5EF4-FFF2-40B4-BE49-F238E27FC236}">
                <a16:creationId xmlns:a16="http://schemas.microsoft.com/office/drawing/2014/main" id="{42EAB3AB-2FD3-11D9-F7E1-3C88F4AE3371}"/>
              </a:ext>
            </a:extLst>
          </p:cNvPr>
          <p:cNvSpPr txBox="1"/>
          <p:nvPr/>
        </p:nvSpPr>
        <p:spPr>
          <a:xfrm>
            <a:off x="2783305" y="1117946"/>
            <a:ext cx="3577390"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50000"/>
              </a:lnSpc>
              <a:spcBef>
                <a:spcPts val="0"/>
              </a:spcBef>
              <a:spcAft>
                <a:spcPts val="0"/>
              </a:spcAft>
              <a:buClrTx/>
              <a:buSzTx/>
              <a:buFontTx/>
              <a:buNone/>
              <a:tabLst/>
            </a:pPr>
            <a:r>
              <a:rPr kumimoji="0" lang="en-US" sz="2600" i="0" u="none" strike="noStrike" cap="none" spc="0" normalizeH="0" baseline="0" dirty="0">
                <a:ln>
                  <a:noFill/>
                </a:ln>
                <a:solidFill>
                  <a:schemeClr val="bg1"/>
                </a:solidFill>
                <a:effectLst/>
                <a:uFillTx/>
                <a:latin typeface="Georgia" panose="02040502050405020303" pitchFamily="18" charset="0"/>
                <a:ea typeface="Cardo" panose="02020600000000000000" pitchFamily="18" charset="-79"/>
                <a:cs typeface="Cardo" panose="02020600000000000000" pitchFamily="18" charset="-79"/>
                <a:sym typeface="Calibri"/>
              </a:rPr>
              <a:t>About Us</a:t>
            </a:r>
          </a:p>
        </p:txBody>
      </p:sp>
      <p:sp>
        <p:nvSpPr>
          <p:cNvPr id="7" name="TextBox 6">
            <a:extLst>
              <a:ext uri="{FF2B5EF4-FFF2-40B4-BE49-F238E27FC236}">
                <a16:creationId xmlns:a16="http://schemas.microsoft.com/office/drawing/2014/main" id="{1203292B-ABBE-C4EF-2BA5-60B01A22ADF3}"/>
              </a:ext>
            </a:extLst>
          </p:cNvPr>
          <p:cNvSpPr txBox="1"/>
          <p:nvPr/>
        </p:nvSpPr>
        <p:spPr>
          <a:xfrm>
            <a:off x="1200146" y="1754028"/>
            <a:ext cx="6743704"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50000"/>
              </a:lnSpc>
              <a:spcBef>
                <a:spcPts val="0"/>
              </a:spcBef>
              <a:spcAft>
                <a:spcPts val="0"/>
              </a:spcAft>
              <a:buClrTx/>
              <a:buSzTx/>
              <a:buFontTx/>
              <a:buNone/>
              <a:tabLst/>
            </a:pPr>
            <a:r>
              <a:rPr kumimoji="0" lang="en-US" sz="1100" i="0" u="none" strike="noStrike" cap="none" spc="0" normalizeH="0" baseline="0" dirty="0">
                <a:ln>
                  <a:noFill/>
                </a:ln>
                <a:solidFill>
                  <a:schemeClr val="bg1"/>
                </a:solidFill>
                <a:effectLst/>
                <a:uFillTx/>
                <a:latin typeface="Georgia" panose="02040502050405020303" pitchFamily="18" charset="0"/>
                <a:ea typeface="Roboto Light" panose="02000000000000000000" pitchFamily="2" charset="0"/>
                <a:cs typeface="Roboto Light" panose="02000000000000000000" pitchFamily="2" charset="0"/>
                <a:sym typeface="Calibri"/>
              </a:rPr>
              <a:t>Mufson Howe Hunter focuses on mergers &amp; acquisitions and private capital raising for middle-market companies in the business and industrial services sectors. MHH serves as a trusted advisor to middle-market companies throughout their lifecycle: from raising early-stage growth capital, to later-stage recapitalizations, to maximizing value upon the sale of the business.</a:t>
            </a:r>
          </a:p>
        </p:txBody>
      </p:sp>
      <p:sp>
        <p:nvSpPr>
          <p:cNvPr id="9" name="TextBox 8">
            <a:extLst>
              <a:ext uri="{FF2B5EF4-FFF2-40B4-BE49-F238E27FC236}">
                <a16:creationId xmlns:a16="http://schemas.microsoft.com/office/drawing/2014/main" id="{A999979B-CA65-0151-A22D-0AAAF4626508}"/>
              </a:ext>
            </a:extLst>
          </p:cNvPr>
          <p:cNvSpPr txBox="1"/>
          <p:nvPr/>
        </p:nvSpPr>
        <p:spPr>
          <a:xfrm>
            <a:off x="2550671" y="3574057"/>
            <a:ext cx="4059678"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50000"/>
              </a:lnSpc>
              <a:spcBef>
                <a:spcPts val="0"/>
              </a:spcBef>
              <a:spcAft>
                <a:spcPts val="0"/>
              </a:spcAft>
              <a:buClrTx/>
              <a:buSzTx/>
              <a:buFontTx/>
              <a:buNone/>
              <a:tabLst/>
            </a:pPr>
            <a:r>
              <a:rPr kumimoji="0" lang="en-US" b="1" i="0" u="none" strike="noStrike" cap="none" spc="0" normalizeH="0" baseline="0" dirty="0">
                <a:ln>
                  <a:noFill/>
                </a:ln>
                <a:solidFill>
                  <a:schemeClr val="bg1"/>
                </a:solidFill>
                <a:effectLst/>
                <a:uFillTx/>
                <a:latin typeface="Georgia" panose="02040502050405020303" pitchFamily="18" charset="0"/>
                <a:ea typeface="Roboto Light" panose="02000000000000000000" pitchFamily="2" charset="0"/>
                <a:cs typeface="Roboto Light" panose="02000000000000000000" pitchFamily="2" charset="0"/>
                <a:sym typeface="Calibri"/>
              </a:rPr>
              <a:t>Washington, D.C. Office</a:t>
            </a:r>
            <a:endParaRPr lang="en-US" b="1" dirty="0">
              <a:solidFill>
                <a:schemeClr val="bg1"/>
              </a:solidFill>
              <a:latin typeface="Georgia" panose="02040502050405020303" pitchFamily="18" charset="0"/>
              <a:ea typeface="Roboto Light" panose="02000000000000000000" pitchFamily="2" charset="0"/>
              <a:cs typeface="Roboto Light" panose="02000000000000000000" pitchFamily="2" charset="0"/>
            </a:endParaRPr>
          </a:p>
          <a:p>
            <a:pPr marL="0" marR="0" indent="0" algn="ctr" defTabSz="914400" rtl="0" fontAlgn="auto" latinLnBrk="0" hangingPunct="0">
              <a:lnSpc>
                <a:spcPct val="150000"/>
              </a:lnSpc>
              <a:spcBef>
                <a:spcPts val="0"/>
              </a:spcBef>
              <a:spcAft>
                <a:spcPts val="0"/>
              </a:spcAft>
              <a:buClrTx/>
              <a:buSzTx/>
              <a:buFontTx/>
              <a:buNone/>
              <a:tabLst/>
            </a:pPr>
            <a:r>
              <a:rPr kumimoji="0" lang="en-US" sz="1400" i="0" u="none" strike="noStrike" cap="none" spc="0" normalizeH="0" baseline="0" dirty="0">
                <a:ln>
                  <a:noFill/>
                </a:ln>
                <a:solidFill>
                  <a:schemeClr val="bg1"/>
                </a:solidFill>
                <a:effectLst/>
                <a:uFillTx/>
                <a:latin typeface="Georgia" panose="02040502050405020303" pitchFamily="18" charset="0"/>
                <a:ea typeface="Roboto Light" panose="02000000000000000000" pitchFamily="2" charset="0"/>
                <a:cs typeface="Roboto Light" panose="02000000000000000000" pitchFamily="2" charset="0"/>
                <a:sym typeface="Calibri"/>
              </a:rPr>
              <a:t>Joe Golden, Managing Director</a:t>
            </a:r>
          </a:p>
          <a:p>
            <a:pPr algn="ctr"/>
            <a:r>
              <a:rPr lang="en-US" sz="1400" kern="1200" dirty="0">
                <a:solidFill>
                  <a:schemeClr val="bg1"/>
                </a:solidFill>
                <a:latin typeface="Georgia" panose="02040502050405020303" pitchFamily="18" charset="0"/>
                <a:cs typeface="Calibri" panose="020F0502020204030204" pitchFamily="34" charset="0"/>
              </a:rPr>
              <a:t>7940 Jones Branch Dr. Suite 400</a:t>
            </a:r>
          </a:p>
          <a:p>
            <a:pPr algn="ctr"/>
            <a:r>
              <a:rPr lang="en-US" sz="1400" kern="1200" dirty="0">
                <a:solidFill>
                  <a:schemeClr val="bg1"/>
                </a:solidFill>
                <a:latin typeface="Georgia" panose="02040502050405020303" pitchFamily="18" charset="0"/>
                <a:cs typeface="Calibri" panose="020F0502020204030204" pitchFamily="34" charset="0"/>
              </a:rPr>
              <a:t>Tyson, VA 22102</a:t>
            </a:r>
          </a:p>
          <a:p>
            <a:pPr marL="0" marR="0" indent="0" algn="ctr" defTabSz="914400" rtl="0" fontAlgn="auto" latinLnBrk="0" hangingPunct="0">
              <a:lnSpc>
                <a:spcPct val="150000"/>
              </a:lnSpc>
              <a:spcBef>
                <a:spcPts val="0"/>
              </a:spcBef>
              <a:spcAft>
                <a:spcPts val="0"/>
              </a:spcAft>
              <a:buClrTx/>
              <a:buSzTx/>
              <a:buFontTx/>
              <a:buNone/>
              <a:tabLst/>
            </a:pPr>
            <a:r>
              <a:rPr kumimoji="0" lang="en-US" sz="1400" i="0" u="none" strike="noStrike" cap="none" spc="0" normalizeH="0" baseline="0" dirty="0">
                <a:ln>
                  <a:noFill/>
                </a:ln>
                <a:solidFill>
                  <a:schemeClr val="bg1"/>
                </a:solidFill>
                <a:effectLst/>
                <a:uFillTx/>
                <a:latin typeface="Georgia" panose="02040502050405020303" pitchFamily="18" charset="0"/>
                <a:ea typeface="Roboto Light" panose="02000000000000000000" pitchFamily="2" charset="0"/>
                <a:cs typeface="Roboto Light" panose="02000000000000000000" pitchFamily="2" charset="0"/>
                <a:sym typeface="Calibri"/>
              </a:rPr>
              <a:t>(703) 785-5525</a:t>
            </a:r>
          </a:p>
        </p:txBody>
      </p:sp>
      <p:sp>
        <p:nvSpPr>
          <p:cNvPr id="17" name="TextBox 16">
            <a:extLst>
              <a:ext uri="{FF2B5EF4-FFF2-40B4-BE49-F238E27FC236}">
                <a16:creationId xmlns:a16="http://schemas.microsoft.com/office/drawing/2014/main" id="{CE4F7AF4-9458-3765-D648-51D42787E43B}"/>
              </a:ext>
            </a:extLst>
          </p:cNvPr>
          <p:cNvSpPr txBox="1"/>
          <p:nvPr/>
        </p:nvSpPr>
        <p:spPr>
          <a:xfrm>
            <a:off x="2198247" y="5511397"/>
            <a:ext cx="476452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dirty="0">
                <a:solidFill>
                  <a:schemeClr val="bg1"/>
                </a:solidFill>
                <a:latin typeface="Georgia" panose="02040502050405020303" pitchFamily="18" charset="0"/>
                <a:ea typeface="Roboto Light" panose="02000000000000000000" pitchFamily="2" charset="0"/>
                <a:cs typeface="Roboto Light" panose="02000000000000000000" pitchFamily="2" charset="0"/>
              </a:rPr>
              <a:t>Philadelphia  </a:t>
            </a:r>
            <a:r>
              <a:rPr lang="en-US" dirty="0">
                <a:solidFill>
                  <a:schemeClr val="accent5"/>
                </a:solidFill>
                <a:latin typeface="Georgia" panose="02040502050405020303" pitchFamily="18" charset="0"/>
                <a:sym typeface="Wingdings" pitchFamily="2" charset="2"/>
              </a:rPr>
              <a:t></a:t>
            </a:r>
            <a:r>
              <a:rPr lang="en-US" dirty="0">
                <a:solidFill>
                  <a:schemeClr val="bg1"/>
                </a:solidFill>
                <a:latin typeface="Georgia" panose="02040502050405020303" pitchFamily="18" charset="0"/>
                <a:sym typeface="Wingdings" pitchFamily="2" charset="2"/>
              </a:rPr>
              <a:t> </a:t>
            </a:r>
            <a:r>
              <a:rPr lang="en-US" dirty="0">
                <a:solidFill>
                  <a:schemeClr val="bg1"/>
                </a:solidFill>
                <a:latin typeface="Georgia" panose="02040502050405020303" pitchFamily="18" charset="0"/>
                <a:ea typeface="Roboto Light" panose="02000000000000000000" pitchFamily="2" charset="0"/>
                <a:cs typeface="Roboto Light" panose="02000000000000000000" pitchFamily="2" charset="0"/>
              </a:rPr>
              <a:t> Washington, D.C.  </a:t>
            </a:r>
            <a:r>
              <a:rPr lang="en-US" dirty="0">
                <a:solidFill>
                  <a:schemeClr val="accent5"/>
                </a:solidFill>
                <a:latin typeface="Georgia" panose="02040502050405020303" pitchFamily="18" charset="0"/>
                <a:sym typeface="Wingdings" pitchFamily="2" charset="2"/>
              </a:rPr>
              <a:t></a:t>
            </a:r>
            <a:r>
              <a:rPr lang="en-US" dirty="0">
                <a:solidFill>
                  <a:schemeClr val="bg1"/>
                </a:solidFill>
                <a:latin typeface="Georgia" panose="02040502050405020303" pitchFamily="18" charset="0"/>
                <a:sym typeface="Wingdings" pitchFamily="2" charset="2"/>
              </a:rPr>
              <a:t> </a:t>
            </a:r>
            <a:r>
              <a:rPr lang="en-US" dirty="0">
                <a:solidFill>
                  <a:schemeClr val="bg1"/>
                </a:solidFill>
                <a:latin typeface="Georgia" panose="02040502050405020303" pitchFamily="18" charset="0"/>
                <a:ea typeface="Roboto Light" panose="02000000000000000000" pitchFamily="2" charset="0"/>
                <a:cs typeface="Roboto Light" panose="02000000000000000000" pitchFamily="2" charset="0"/>
              </a:rPr>
              <a:t> Atlanta</a:t>
            </a:r>
          </a:p>
        </p:txBody>
      </p:sp>
    </p:spTree>
    <p:extLst>
      <p:ext uri="{BB962C8B-B14F-4D97-AF65-F5344CB8AC3E}">
        <p14:creationId xmlns:p14="http://schemas.microsoft.com/office/powerpoint/2010/main" val="29872119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13C7D-D0D4-4F28-9438-70FBEBB0309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1000"/>
                    </a14:imgEffect>
                  </a14:imgLayer>
                </a14:imgProps>
              </a:ext>
            </a:extLst>
          </a:blip>
          <a:srcRect r="2793"/>
          <a:stretch/>
        </p:blipFill>
        <p:spPr>
          <a:xfrm>
            <a:off x="0" y="0"/>
            <a:ext cx="9144000" cy="6858000"/>
          </a:xfrm>
          <a:prstGeom prst="rect">
            <a:avLst/>
          </a:prstGeom>
          <a:effectLst>
            <a:outerShdw blurRad="50800" dist="38100" dir="5400000" algn="t" rotWithShape="0">
              <a:prstClr val="black">
                <a:alpha val="40000"/>
              </a:prstClr>
            </a:outerShdw>
          </a:effectLst>
        </p:spPr>
      </p:pic>
      <p:sp>
        <p:nvSpPr>
          <p:cNvPr id="9" name="Text Placeholder 1">
            <a:extLst>
              <a:ext uri="{FF2B5EF4-FFF2-40B4-BE49-F238E27FC236}">
                <a16:creationId xmlns:a16="http://schemas.microsoft.com/office/drawing/2014/main" id="{729ED098-9469-445E-BA17-DED74BA9C71A}"/>
              </a:ext>
            </a:extLst>
          </p:cNvPr>
          <p:cNvSpPr txBox="1">
            <a:spLocks/>
          </p:cNvSpPr>
          <p:nvPr/>
        </p:nvSpPr>
        <p:spPr>
          <a:xfrm>
            <a:off x="393151" y="2824720"/>
            <a:ext cx="8357698" cy="4437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lvl1pPr marL="0" marR="0" indent="0" algn="ctr" defTabSz="457200" rtl="0" eaLnBrk="1" latinLnBrk="0" hangingPunct="1">
              <a:lnSpc>
                <a:spcPct val="90000"/>
              </a:lnSpc>
              <a:spcBef>
                <a:spcPts val="1000"/>
              </a:spcBef>
              <a:spcAft>
                <a:spcPts val="0"/>
              </a:spcAft>
              <a:buClrTx/>
              <a:buSzPct val="100000"/>
              <a:buFont typeface="Arial"/>
              <a:buNone/>
              <a:tabLst/>
              <a:defRPr lang="en-US" sz="2600" b="0" i="0" u="none" strike="noStrike" kern="1200" cap="small" spc="0" baseline="0" dirty="0" smtClean="0">
                <a:solidFill>
                  <a:schemeClr val="bg1"/>
                </a:solidFill>
                <a:effectLst>
                  <a:outerShdw blurRad="38100" dist="38100" dir="2700000" algn="tl">
                    <a:srgbClr val="000000">
                      <a:alpha val="43137"/>
                    </a:srgbClr>
                  </a:outerShdw>
                </a:effectLst>
                <a:uFillTx/>
                <a:latin typeface="Georgia" panose="02040502050405020303" pitchFamily="18" charset="0"/>
                <a:ea typeface="+mn-ea"/>
                <a:cs typeface="Calibri" panose="020F0502020204030204" pitchFamily="34" charset="0"/>
                <a:sym typeface="Calibri"/>
              </a:defRPr>
            </a:lvl1pPr>
            <a:lvl2pPr marL="723900" marR="0" indent="-2667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2pPr>
            <a:lvl3pPr marL="1234439" marR="0" indent="-320039"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3pPr>
            <a:lvl4pPr marL="17272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4pPr>
            <a:lvl5pPr marL="21844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panose="020F0502020204030204" pitchFamily="34" charset="0"/>
                <a:ea typeface="Calibri" panose="020F0502020204030204" pitchFamily="34" charset="0"/>
                <a:cs typeface="Calibri"/>
                <a:sym typeface="Calibri"/>
              </a:defRPr>
            </a:lvl5pPr>
            <a:lvl6pPr marL="26416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a:lstStyle>
          <a:p>
            <a:r>
              <a:rPr lang="en-US" dirty="0"/>
              <a:t>Process Overview</a:t>
            </a:r>
          </a:p>
        </p:txBody>
      </p:sp>
    </p:spTree>
    <p:extLst>
      <p:ext uri="{BB962C8B-B14F-4D97-AF65-F5344CB8AC3E}">
        <p14:creationId xmlns:p14="http://schemas.microsoft.com/office/powerpoint/2010/main" val="4875137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6A64F-B7C1-4CF3-8774-A6B9669674C3}"/>
              </a:ext>
            </a:extLst>
          </p:cNvPr>
          <p:cNvSpPr>
            <a:spLocks noGrp="1"/>
          </p:cNvSpPr>
          <p:nvPr>
            <p:ph type="body" sz="quarter" idx="10"/>
          </p:nvPr>
        </p:nvSpPr>
        <p:spPr>
          <a:xfrm>
            <a:off x="188052" y="515180"/>
            <a:ext cx="8357698" cy="443788"/>
          </a:xfrm>
        </p:spPr>
        <p:txBody>
          <a:bodyPr/>
          <a:lstStyle/>
          <a:p>
            <a:r>
              <a:rPr lang="en-US" dirty="0"/>
              <a:t>Potential Approaches </a:t>
            </a:r>
          </a:p>
        </p:txBody>
      </p:sp>
      <p:sp>
        <p:nvSpPr>
          <p:cNvPr id="5" name="Rectangle 4">
            <a:extLst>
              <a:ext uri="{FF2B5EF4-FFF2-40B4-BE49-F238E27FC236}">
                <a16:creationId xmlns:a16="http://schemas.microsoft.com/office/drawing/2014/main" id="{BFC8051E-136D-436E-9CA2-4BC1A89D5725}"/>
              </a:ext>
            </a:extLst>
          </p:cNvPr>
          <p:cNvSpPr/>
          <p:nvPr/>
        </p:nvSpPr>
        <p:spPr bwMode="auto">
          <a:xfrm>
            <a:off x="1302479" y="941901"/>
            <a:ext cx="2514600" cy="261608"/>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Targeted Solicitation</a:t>
            </a:r>
          </a:p>
        </p:txBody>
      </p:sp>
      <p:sp>
        <p:nvSpPr>
          <p:cNvPr id="6" name="Rectangle 5">
            <a:extLst>
              <a:ext uri="{FF2B5EF4-FFF2-40B4-BE49-F238E27FC236}">
                <a16:creationId xmlns:a16="http://schemas.microsoft.com/office/drawing/2014/main" id="{D7855BCA-4B65-4831-9366-7F3536FA1B54}"/>
              </a:ext>
            </a:extLst>
          </p:cNvPr>
          <p:cNvSpPr/>
          <p:nvPr/>
        </p:nvSpPr>
        <p:spPr bwMode="auto">
          <a:xfrm>
            <a:off x="3911609" y="941899"/>
            <a:ext cx="2514600" cy="261608"/>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Controlled Auction</a:t>
            </a:r>
          </a:p>
        </p:txBody>
      </p:sp>
      <p:sp>
        <p:nvSpPr>
          <p:cNvPr id="7" name="Rectangle 6">
            <a:extLst>
              <a:ext uri="{FF2B5EF4-FFF2-40B4-BE49-F238E27FC236}">
                <a16:creationId xmlns:a16="http://schemas.microsoft.com/office/drawing/2014/main" id="{44E11981-7AB7-4102-AC67-4769572B74A1}"/>
              </a:ext>
            </a:extLst>
          </p:cNvPr>
          <p:cNvSpPr/>
          <p:nvPr/>
        </p:nvSpPr>
        <p:spPr bwMode="auto">
          <a:xfrm>
            <a:off x="6526354" y="941900"/>
            <a:ext cx="2514600" cy="261608"/>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Broad Auction</a:t>
            </a:r>
          </a:p>
        </p:txBody>
      </p:sp>
      <p:sp>
        <p:nvSpPr>
          <p:cNvPr id="8" name="Rectangle 7">
            <a:extLst>
              <a:ext uri="{FF2B5EF4-FFF2-40B4-BE49-F238E27FC236}">
                <a16:creationId xmlns:a16="http://schemas.microsoft.com/office/drawing/2014/main" id="{76F20774-6A1A-4F3A-9B33-FE31E858DB2F}"/>
              </a:ext>
            </a:extLst>
          </p:cNvPr>
          <p:cNvSpPr/>
          <p:nvPr/>
        </p:nvSpPr>
        <p:spPr bwMode="auto">
          <a:xfrm>
            <a:off x="103047" y="1259148"/>
            <a:ext cx="1142073" cy="751985"/>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Georgia" panose="02040502050405020303" pitchFamily="18" charset="0"/>
              </a:rPr>
              <a:t>Description</a:t>
            </a:r>
          </a:p>
        </p:txBody>
      </p:sp>
      <p:sp>
        <p:nvSpPr>
          <p:cNvPr id="15" name="Rectangle 14">
            <a:extLst>
              <a:ext uri="{FF2B5EF4-FFF2-40B4-BE49-F238E27FC236}">
                <a16:creationId xmlns:a16="http://schemas.microsoft.com/office/drawing/2014/main" id="{E2763C4F-01A0-4162-83B9-9481002CF059}"/>
              </a:ext>
            </a:extLst>
          </p:cNvPr>
          <p:cNvSpPr/>
          <p:nvPr/>
        </p:nvSpPr>
        <p:spPr>
          <a:xfrm>
            <a:off x="1302479" y="1265808"/>
            <a:ext cx="2514600" cy="738664"/>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sym typeface="Helvetica"/>
              </a:rPr>
              <a:t>High-level approach to selected prospective buyers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sym typeface="Helvetica"/>
              </a:rPr>
              <a:t>Executive summary-type management presentation</a:t>
            </a:r>
          </a:p>
        </p:txBody>
      </p:sp>
      <p:sp>
        <p:nvSpPr>
          <p:cNvPr id="16" name="Rectangle 15">
            <a:extLst>
              <a:ext uri="{FF2B5EF4-FFF2-40B4-BE49-F238E27FC236}">
                <a16:creationId xmlns:a16="http://schemas.microsoft.com/office/drawing/2014/main" id="{3071E910-F464-4AEE-9F1D-24EF35B95436}"/>
              </a:ext>
            </a:extLst>
          </p:cNvPr>
          <p:cNvSpPr/>
          <p:nvPr/>
        </p:nvSpPr>
        <p:spPr>
          <a:xfrm>
            <a:off x="3911609" y="1265808"/>
            <a:ext cx="2514600" cy="738664"/>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Establish a limited universe of logical prospective buyers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Utilize a confidential information memorandum (“CIM”)</a:t>
            </a:r>
          </a:p>
        </p:txBody>
      </p:sp>
      <p:sp>
        <p:nvSpPr>
          <p:cNvPr id="17" name="Rectangle 16">
            <a:extLst>
              <a:ext uri="{FF2B5EF4-FFF2-40B4-BE49-F238E27FC236}">
                <a16:creationId xmlns:a16="http://schemas.microsoft.com/office/drawing/2014/main" id="{F81853D6-FCEF-4F14-9616-3561F9C7C37D}"/>
              </a:ext>
            </a:extLst>
          </p:cNvPr>
          <p:cNvSpPr/>
          <p:nvPr/>
        </p:nvSpPr>
        <p:spPr>
          <a:xfrm>
            <a:off x="6526354" y="1265808"/>
            <a:ext cx="2514600" cy="738664"/>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Contact wide range of highly relevant and “outside of the box” prospective buyers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Utilize a confidential information memorandum (“CIM”)</a:t>
            </a:r>
          </a:p>
        </p:txBody>
      </p:sp>
      <p:sp>
        <p:nvSpPr>
          <p:cNvPr id="9" name="Rectangle 8">
            <a:extLst>
              <a:ext uri="{FF2B5EF4-FFF2-40B4-BE49-F238E27FC236}">
                <a16:creationId xmlns:a16="http://schemas.microsoft.com/office/drawing/2014/main" id="{07022BD0-A163-4BC0-B878-25FEB4A3610D}"/>
              </a:ext>
            </a:extLst>
          </p:cNvPr>
          <p:cNvSpPr/>
          <p:nvPr/>
        </p:nvSpPr>
        <p:spPr bwMode="auto">
          <a:xfrm>
            <a:off x="103047" y="2116081"/>
            <a:ext cx="1142073" cy="247688"/>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Georgia" panose="02040502050405020303" pitchFamily="18" charset="0"/>
              </a:rPr>
              <a:t>No. Targets</a:t>
            </a:r>
          </a:p>
        </p:txBody>
      </p:sp>
      <p:grpSp>
        <p:nvGrpSpPr>
          <p:cNvPr id="54" name="Group 53">
            <a:extLst>
              <a:ext uri="{FF2B5EF4-FFF2-40B4-BE49-F238E27FC236}">
                <a16:creationId xmlns:a16="http://schemas.microsoft.com/office/drawing/2014/main" id="{09D91A05-0C93-41C1-AFBA-8D34574E9CE5}"/>
              </a:ext>
            </a:extLst>
          </p:cNvPr>
          <p:cNvGrpSpPr/>
          <p:nvPr/>
        </p:nvGrpSpPr>
        <p:grpSpPr>
          <a:xfrm>
            <a:off x="1302479" y="2118113"/>
            <a:ext cx="7738475" cy="253916"/>
            <a:chOff x="1302479" y="2227734"/>
            <a:chExt cx="7738475" cy="253916"/>
          </a:xfrm>
        </p:grpSpPr>
        <p:sp>
          <p:nvSpPr>
            <p:cNvPr id="18" name="TextBox 17">
              <a:extLst>
                <a:ext uri="{FF2B5EF4-FFF2-40B4-BE49-F238E27FC236}">
                  <a16:creationId xmlns:a16="http://schemas.microsoft.com/office/drawing/2014/main" id="{157FE826-1912-4F49-A953-8F23B5A15646}"/>
                </a:ext>
              </a:extLst>
            </p:cNvPr>
            <p:cNvSpPr txBox="1"/>
            <p:nvPr/>
          </p:nvSpPr>
          <p:spPr>
            <a:xfrm>
              <a:off x="1302479" y="2227734"/>
              <a:ext cx="2514600" cy="253916"/>
            </a:xfrm>
            <a:prstGeom prst="rect">
              <a:avLst/>
            </a:prstGeom>
            <a:ln w="12700">
              <a:miter lim="400000"/>
            </a:ln>
          </p:spPr>
          <p:txBody>
            <a:bodyPr lIns="45719" rIns="45719">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indent="-171450" hangingPunct="1">
                <a:lnSpc>
                  <a:spcPct val="100000"/>
                </a:lnSpc>
                <a:spcBef>
                  <a:spcPts val="300"/>
                </a:spcBef>
                <a:buClr>
                  <a:srgbClr val="BB9A69"/>
                </a:buClr>
                <a:buSzPct val="120000"/>
                <a:buFont typeface="Arial" panose="020B0604020202020204" pitchFamily="34" charset="0"/>
                <a:buChar char="•"/>
                <a:defRPr sz="1050" spc="-72">
                  <a:latin typeface="Georgia" panose="02040502050405020303" pitchFamily="18" charset="0"/>
                  <a:ea typeface="+mn-ea"/>
                  <a:cs typeface="+mn-cs"/>
                </a:defRPr>
              </a:lvl1pPr>
            </a:lstStyle>
            <a:p>
              <a:pPr>
                <a:spcBef>
                  <a:spcPts val="0"/>
                </a:spcBef>
              </a:pPr>
              <a:r>
                <a:rPr lang="en-US" dirty="0"/>
                <a:t>Typically 2-15 parties</a:t>
              </a:r>
            </a:p>
          </p:txBody>
        </p:sp>
        <p:sp>
          <p:nvSpPr>
            <p:cNvPr id="19" name="TextBox 18">
              <a:extLst>
                <a:ext uri="{FF2B5EF4-FFF2-40B4-BE49-F238E27FC236}">
                  <a16:creationId xmlns:a16="http://schemas.microsoft.com/office/drawing/2014/main" id="{C3E00124-161C-4801-93FB-984E7B412961}"/>
                </a:ext>
              </a:extLst>
            </p:cNvPr>
            <p:cNvSpPr txBox="1"/>
            <p:nvPr/>
          </p:nvSpPr>
          <p:spPr>
            <a:xfrm>
              <a:off x="3911609" y="2227734"/>
              <a:ext cx="2514600" cy="253916"/>
            </a:xfrm>
            <a:prstGeom prst="rect">
              <a:avLst/>
            </a:prstGeom>
            <a:ln w="12700">
              <a:miter lim="400000"/>
            </a:ln>
          </p:spPr>
          <p:txBody>
            <a:bodyPr lIns="45719" rIns="45719">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indent="-171450" hangingPunct="1">
                <a:lnSpc>
                  <a:spcPct val="100000"/>
                </a:lnSpc>
                <a:buClr>
                  <a:srgbClr val="BB9A69"/>
                </a:buClr>
                <a:buSzPct val="120000"/>
                <a:buFont typeface="Arial" panose="020B0604020202020204" pitchFamily="34" charset="0"/>
                <a:buChar char="•"/>
                <a:defRPr sz="1050" spc="-72">
                  <a:latin typeface="Georgia" panose="02040502050405020303" pitchFamily="18" charset="0"/>
                  <a:ea typeface="+mn-ea"/>
                  <a:cs typeface="+mn-cs"/>
                </a:defRPr>
              </a:lvl1pPr>
            </a:lstStyle>
            <a:p>
              <a:r>
                <a:rPr lang="en-US" dirty="0"/>
                <a:t>Typically 50-80 parties</a:t>
              </a:r>
            </a:p>
          </p:txBody>
        </p:sp>
        <p:sp>
          <p:nvSpPr>
            <p:cNvPr id="20" name="TextBox 19">
              <a:extLst>
                <a:ext uri="{FF2B5EF4-FFF2-40B4-BE49-F238E27FC236}">
                  <a16:creationId xmlns:a16="http://schemas.microsoft.com/office/drawing/2014/main" id="{C2B2973D-34BA-4E98-A3E7-3BC4BF80CB54}"/>
                </a:ext>
              </a:extLst>
            </p:cNvPr>
            <p:cNvSpPr txBox="1"/>
            <p:nvPr/>
          </p:nvSpPr>
          <p:spPr>
            <a:xfrm>
              <a:off x="6526354" y="2227734"/>
              <a:ext cx="2514600" cy="253916"/>
            </a:xfrm>
            <a:prstGeom prst="rect">
              <a:avLst/>
            </a:prstGeom>
            <a:ln w="12700">
              <a:miter lim="400000"/>
            </a:ln>
          </p:spPr>
          <p:txBody>
            <a:bodyPr lIns="45719" rIns="45719">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indent="-171450" hangingPunct="1">
                <a:lnSpc>
                  <a:spcPct val="100000"/>
                </a:lnSpc>
                <a:buClr>
                  <a:srgbClr val="BB9A69"/>
                </a:buClr>
                <a:buSzPct val="120000"/>
                <a:buFont typeface="Arial" panose="020B0604020202020204" pitchFamily="34" charset="0"/>
                <a:buChar char="•"/>
                <a:defRPr sz="1050" spc="-72">
                  <a:latin typeface="Georgia" panose="02040502050405020303" pitchFamily="18" charset="0"/>
                  <a:ea typeface="+mn-ea"/>
                  <a:cs typeface="+mn-cs"/>
                </a:defRPr>
              </a:lvl1pPr>
            </a:lstStyle>
            <a:p>
              <a:r>
                <a:rPr lang="en-US" dirty="0"/>
                <a:t>Typically greater than 125+ parties</a:t>
              </a:r>
            </a:p>
          </p:txBody>
        </p:sp>
      </p:grpSp>
      <p:sp>
        <p:nvSpPr>
          <p:cNvPr id="10" name="Rectangle 9">
            <a:extLst>
              <a:ext uri="{FF2B5EF4-FFF2-40B4-BE49-F238E27FC236}">
                <a16:creationId xmlns:a16="http://schemas.microsoft.com/office/drawing/2014/main" id="{08F65B89-8EBB-4E9B-8488-0CA26DDA4BA4}"/>
              </a:ext>
            </a:extLst>
          </p:cNvPr>
          <p:cNvSpPr/>
          <p:nvPr/>
        </p:nvSpPr>
        <p:spPr bwMode="auto">
          <a:xfrm>
            <a:off x="103047" y="2468717"/>
            <a:ext cx="1142073" cy="922113"/>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Georgia" panose="02040502050405020303" pitchFamily="18" charset="0"/>
              </a:rPr>
              <a:t>Rationale</a:t>
            </a:r>
          </a:p>
        </p:txBody>
      </p:sp>
      <p:grpSp>
        <p:nvGrpSpPr>
          <p:cNvPr id="56" name="Group 55">
            <a:extLst>
              <a:ext uri="{FF2B5EF4-FFF2-40B4-BE49-F238E27FC236}">
                <a16:creationId xmlns:a16="http://schemas.microsoft.com/office/drawing/2014/main" id="{FD8F133A-EF24-4529-B934-C8B40F96A39F}"/>
              </a:ext>
            </a:extLst>
          </p:cNvPr>
          <p:cNvGrpSpPr/>
          <p:nvPr/>
        </p:nvGrpSpPr>
        <p:grpSpPr>
          <a:xfrm>
            <a:off x="1302479" y="2408673"/>
            <a:ext cx="7738475" cy="1071324"/>
            <a:chOff x="1302479" y="2549106"/>
            <a:chExt cx="7738475" cy="1071324"/>
          </a:xfrm>
        </p:grpSpPr>
        <p:sp>
          <p:nvSpPr>
            <p:cNvPr id="21" name="Rectangle 20">
              <a:extLst>
                <a:ext uri="{FF2B5EF4-FFF2-40B4-BE49-F238E27FC236}">
                  <a16:creationId xmlns:a16="http://schemas.microsoft.com/office/drawing/2014/main" id="{8101AFA2-26E7-4657-A2E0-078306CFD3DC}"/>
                </a:ext>
              </a:extLst>
            </p:cNvPr>
            <p:cNvSpPr/>
            <p:nvPr/>
          </p:nvSpPr>
          <p:spPr>
            <a:xfrm>
              <a:off x="1302479" y="2549106"/>
              <a:ext cx="2514600" cy="1071324"/>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Clear sense of logical buyers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Maintains confidentiality and limits business disruption</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Create competition among small group of attractive buyers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Speed of execution with a market test</a:t>
              </a:r>
            </a:p>
          </p:txBody>
        </p:sp>
        <p:sp>
          <p:nvSpPr>
            <p:cNvPr id="22" name="Rectangle 21">
              <a:extLst>
                <a:ext uri="{FF2B5EF4-FFF2-40B4-BE49-F238E27FC236}">
                  <a16:creationId xmlns:a16="http://schemas.microsoft.com/office/drawing/2014/main" id="{9994BCA2-2AB0-44B1-8C17-B431E58C9E5A}"/>
                </a:ext>
              </a:extLst>
            </p:cNvPr>
            <p:cNvSpPr/>
            <p:nvPr/>
          </p:nvSpPr>
          <p:spPr>
            <a:xfrm>
              <a:off x="3911609" y="2549106"/>
              <a:ext cx="2514600" cy="738664"/>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Larger group of logical potential buyers </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Provides balance between time, confidentiality and value</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Enables competitive process</a:t>
              </a:r>
            </a:p>
          </p:txBody>
        </p:sp>
        <p:sp>
          <p:nvSpPr>
            <p:cNvPr id="23" name="Rectangle 22">
              <a:extLst>
                <a:ext uri="{FF2B5EF4-FFF2-40B4-BE49-F238E27FC236}">
                  <a16:creationId xmlns:a16="http://schemas.microsoft.com/office/drawing/2014/main" id="{43EA23F8-1DE3-4B37-869B-3E6A42C7BE73}"/>
                </a:ext>
              </a:extLst>
            </p:cNvPr>
            <p:cNvSpPr/>
            <p:nvPr/>
          </p:nvSpPr>
          <p:spPr>
            <a:xfrm>
              <a:off x="6526354" y="2549106"/>
              <a:ext cx="2514600" cy="577081"/>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Difficulty identifying which buyers are most-likely to “pay up” </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Focus on maximizing shareholder value </a:t>
              </a:r>
            </a:p>
          </p:txBody>
        </p:sp>
      </p:grpSp>
      <p:sp>
        <p:nvSpPr>
          <p:cNvPr id="11" name="Rectangle 10">
            <a:extLst>
              <a:ext uri="{FF2B5EF4-FFF2-40B4-BE49-F238E27FC236}">
                <a16:creationId xmlns:a16="http://schemas.microsoft.com/office/drawing/2014/main" id="{6E676A74-CC97-4B1A-9F01-C08ACB1472A1}"/>
              </a:ext>
            </a:extLst>
          </p:cNvPr>
          <p:cNvSpPr/>
          <p:nvPr/>
        </p:nvSpPr>
        <p:spPr bwMode="auto">
          <a:xfrm>
            <a:off x="103047" y="3495778"/>
            <a:ext cx="1142073" cy="942758"/>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Georgia" panose="02040502050405020303" pitchFamily="18" charset="0"/>
              </a:rPr>
              <a:t>Approach</a:t>
            </a:r>
          </a:p>
        </p:txBody>
      </p:sp>
      <p:grpSp>
        <p:nvGrpSpPr>
          <p:cNvPr id="58" name="Group 57">
            <a:extLst>
              <a:ext uri="{FF2B5EF4-FFF2-40B4-BE49-F238E27FC236}">
                <a16:creationId xmlns:a16="http://schemas.microsoft.com/office/drawing/2014/main" id="{B5BB6C74-81D2-4C11-9444-D90D6CA5E182}"/>
              </a:ext>
            </a:extLst>
          </p:cNvPr>
          <p:cNvGrpSpPr/>
          <p:nvPr/>
        </p:nvGrpSpPr>
        <p:grpSpPr>
          <a:xfrm>
            <a:off x="1302479" y="3537897"/>
            <a:ext cx="7738475" cy="900246"/>
            <a:chOff x="1302479" y="3637021"/>
            <a:chExt cx="7738475" cy="900246"/>
          </a:xfrm>
        </p:grpSpPr>
        <p:sp>
          <p:nvSpPr>
            <p:cNvPr id="24" name="Rectangle 23">
              <a:extLst>
                <a:ext uri="{FF2B5EF4-FFF2-40B4-BE49-F238E27FC236}">
                  <a16:creationId xmlns:a16="http://schemas.microsoft.com/office/drawing/2014/main" id="{338B4E1C-3AEF-4A1D-97AA-56B277746219}"/>
                </a:ext>
              </a:extLst>
            </p:cNvPr>
            <p:cNvSpPr/>
            <p:nvPr/>
          </p:nvSpPr>
          <p:spPr>
            <a:xfrm>
              <a:off x="1302479" y="3637021"/>
              <a:ext cx="2514600" cy="892552"/>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Limited high-level discussions with no prior dissemination of CIM</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Executive summary presentation followed by financial diligence package</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Move to deeper Mgt. presentations </a:t>
              </a:r>
            </a:p>
          </p:txBody>
        </p:sp>
        <p:sp>
          <p:nvSpPr>
            <p:cNvPr id="25" name="Rectangle 24">
              <a:extLst>
                <a:ext uri="{FF2B5EF4-FFF2-40B4-BE49-F238E27FC236}">
                  <a16:creationId xmlns:a16="http://schemas.microsoft.com/office/drawing/2014/main" id="{1F4144D3-6957-4A37-B4BC-5CAA6AD5B630}"/>
                </a:ext>
              </a:extLst>
            </p:cNvPr>
            <p:cNvSpPr/>
            <p:nvPr/>
          </p:nvSpPr>
          <p:spPr>
            <a:xfrm>
              <a:off x="3911609" y="3637021"/>
              <a:ext cx="2514600" cy="900246"/>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Limited disclosure of process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Sensitive information withheld until late  in process; provided to serious bidders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Parties submit proposals based on CIM, most attractive buyers meet with Mgt.</a:t>
              </a:r>
            </a:p>
          </p:txBody>
        </p:sp>
        <p:sp>
          <p:nvSpPr>
            <p:cNvPr id="26" name="Rectangle 25">
              <a:extLst>
                <a:ext uri="{FF2B5EF4-FFF2-40B4-BE49-F238E27FC236}">
                  <a16:creationId xmlns:a16="http://schemas.microsoft.com/office/drawing/2014/main" id="{3653F3E2-EEB0-47B7-B482-AD801E4F2AC6}"/>
                </a:ext>
              </a:extLst>
            </p:cNvPr>
            <p:cNvSpPr/>
            <p:nvPr/>
          </p:nvSpPr>
          <p:spPr>
            <a:xfrm>
              <a:off x="6526354" y="3637021"/>
              <a:ext cx="2514600" cy="900246"/>
            </a:xfrm>
            <a:prstGeom prst="rect">
              <a:avLst/>
            </a:prstGeom>
            <a:ln w="12700">
              <a:miter lim="400000"/>
            </a:ln>
          </p:spPr>
          <p:txBody>
            <a:bodyPr lIns="45719" rIns="45719">
              <a:normAutofit/>
            </a:bodyPr>
            <a:lstStyle/>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General acknowledgement of process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Sensitive information withheld until late  in process; provided to serious bidders</a:t>
              </a:r>
            </a:p>
            <a:p>
              <a:pPr marL="171450" indent="-171450" hangingPunct="1">
                <a:lnSpc>
                  <a:spcPct val="100000"/>
                </a:lnSpc>
                <a:buClr>
                  <a:srgbClr val="BB9A69"/>
                </a:buClr>
                <a:buSzPct val="120000"/>
                <a:buFont typeface="Arial" panose="020B0604020202020204" pitchFamily="34" charset="0"/>
                <a:buChar char="•"/>
              </a:pPr>
              <a:r>
                <a:rPr lang="en-US" sz="1050" spc="-72" dirty="0">
                  <a:latin typeface="Georgia" panose="02040502050405020303" pitchFamily="18" charset="0"/>
                  <a:ea typeface="+mn-ea"/>
                  <a:cs typeface="+mn-cs"/>
                </a:rPr>
                <a:t>Parties submit proposals based on CIM, most attractive buyers meet with Mgt.</a:t>
              </a:r>
            </a:p>
          </p:txBody>
        </p:sp>
      </p:grpSp>
      <p:sp>
        <p:nvSpPr>
          <p:cNvPr id="13" name="Rectangle 12" descr="t">
            <a:extLst>
              <a:ext uri="{FF2B5EF4-FFF2-40B4-BE49-F238E27FC236}">
                <a16:creationId xmlns:a16="http://schemas.microsoft.com/office/drawing/2014/main" id="{88C98B47-DFCB-4114-A73E-D5D3EB721A38}"/>
              </a:ext>
            </a:extLst>
          </p:cNvPr>
          <p:cNvSpPr/>
          <p:nvPr/>
        </p:nvSpPr>
        <p:spPr bwMode="auto">
          <a:xfrm>
            <a:off x="103047" y="4895320"/>
            <a:ext cx="1142073" cy="846380"/>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Georgia" panose="02040502050405020303" pitchFamily="18" charset="0"/>
              </a:rPr>
              <a:t>Advantages</a:t>
            </a:r>
          </a:p>
        </p:txBody>
      </p:sp>
      <p:grpSp>
        <p:nvGrpSpPr>
          <p:cNvPr id="62" name="Group 61" descr="t">
            <a:extLst>
              <a:ext uri="{FF2B5EF4-FFF2-40B4-BE49-F238E27FC236}">
                <a16:creationId xmlns:a16="http://schemas.microsoft.com/office/drawing/2014/main" id="{58C7B999-0439-4D66-B217-4179097994BC}"/>
              </a:ext>
            </a:extLst>
          </p:cNvPr>
          <p:cNvGrpSpPr/>
          <p:nvPr/>
        </p:nvGrpSpPr>
        <p:grpSpPr>
          <a:xfrm>
            <a:off x="1302479" y="4865731"/>
            <a:ext cx="7738475" cy="861774"/>
            <a:chOff x="1302479" y="4949688"/>
            <a:chExt cx="7738475" cy="861774"/>
          </a:xfrm>
        </p:grpSpPr>
        <p:sp>
          <p:nvSpPr>
            <p:cNvPr id="30" name="Rectangle 29">
              <a:extLst>
                <a:ext uri="{FF2B5EF4-FFF2-40B4-BE49-F238E27FC236}">
                  <a16:creationId xmlns:a16="http://schemas.microsoft.com/office/drawing/2014/main" id="{D8FF2B3D-3D2A-4576-AF39-D6F3FA91AD87}"/>
                </a:ext>
              </a:extLst>
            </p:cNvPr>
            <p:cNvSpPr/>
            <p:nvPr/>
          </p:nvSpPr>
          <p:spPr>
            <a:xfrm>
              <a:off x="1302479" y="4949688"/>
              <a:ext cx="2514600" cy="861774"/>
            </a:xfrm>
            <a:prstGeom prst="rect">
              <a:avLst/>
            </a:prstGeom>
          </p:spPr>
          <p:txBody>
            <a:bodyPr>
              <a:spAutoFit/>
            </a:bodyPr>
            <a:lstStyle/>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Speed of execution with market test; confidentiality maintained</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Limited business disruption</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Creates sense of competition </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Avoids perception of being “shopped”</a:t>
              </a:r>
            </a:p>
          </p:txBody>
        </p:sp>
        <p:sp>
          <p:nvSpPr>
            <p:cNvPr id="31" name="Rectangle 30">
              <a:extLst>
                <a:ext uri="{FF2B5EF4-FFF2-40B4-BE49-F238E27FC236}">
                  <a16:creationId xmlns:a16="http://schemas.microsoft.com/office/drawing/2014/main" id="{1D6B2516-1E26-4C14-AE8F-6E7489EED516}"/>
                </a:ext>
              </a:extLst>
            </p:cNvPr>
            <p:cNvSpPr/>
            <p:nvPr/>
          </p:nvSpPr>
          <p:spPr>
            <a:xfrm>
              <a:off x="3911609" y="4949688"/>
              <a:ext cx="2691414" cy="861774"/>
            </a:xfrm>
            <a:prstGeom prst="rect">
              <a:avLst/>
            </a:prstGeom>
          </p:spPr>
          <p:txBody>
            <a:bodyPr wrap="square">
              <a:spAutoFit/>
            </a:bodyPr>
            <a:lstStyle/>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Accurate test of market price</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Creates strong sense of competition</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Balances speed of execution with risk of excluding non-obvious buyers</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Ability to dictate terms &amp; maximize value </a:t>
              </a:r>
            </a:p>
          </p:txBody>
        </p:sp>
        <p:sp>
          <p:nvSpPr>
            <p:cNvPr id="32" name="Rectangle 31">
              <a:extLst>
                <a:ext uri="{FF2B5EF4-FFF2-40B4-BE49-F238E27FC236}">
                  <a16:creationId xmlns:a16="http://schemas.microsoft.com/office/drawing/2014/main" id="{9E8F51D0-4619-4514-8FA4-18BD0F0F9054}"/>
                </a:ext>
              </a:extLst>
            </p:cNvPr>
            <p:cNvSpPr/>
            <p:nvPr/>
          </p:nvSpPr>
          <p:spPr>
            <a:xfrm>
              <a:off x="6526354" y="4949688"/>
              <a:ext cx="2514600" cy="707886"/>
            </a:xfrm>
            <a:prstGeom prst="rect">
              <a:avLst/>
            </a:prstGeom>
          </p:spPr>
          <p:txBody>
            <a:bodyPr>
              <a:spAutoFit/>
            </a:bodyPr>
            <a:lstStyle/>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Heightens sense of competition among buyers </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Finds “hidden” buyers</a:t>
              </a:r>
            </a:p>
            <a:p>
              <a:pPr marL="171450" indent="-171450">
                <a:lnSpc>
                  <a:spcPct val="100000"/>
                </a:lnSpc>
                <a:buClr>
                  <a:srgbClr val="70AD47"/>
                </a:buClr>
                <a:buFont typeface="Arial Narrow" panose="020B0606020202030204" pitchFamily="34" charset="0"/>
                <a:buChar char="▲"/>
              </a:pPr>
              <a:r>
                <a:rPr lang="en-US" sz="1000" dirty="0">
                  <a:solidFill>
                    <a:srgbClr val="404040"/>
                  </a:solidFill>
                  <a:latin typeface="Georgia" panose="02040502050405020303" pitchFamily="18" charset="0"/>
                </a:rPr>
                <a:t>Full market test of market price </a:t>
              </a:r>
            </a:p>
          </p:txBody>
        </p:sp>
      </p:grpSp>
      <p:sp>
        <p:nvSpPr>
          <p:cNvPr id="14" name="Rectangle 13">
            <a:extLst>
              <a:ext uri="{FF2B5EF4-FFF2-40B4-BE49-F238E27FC236}">
                <a16:creationId xmlns:a16="http://schemas.microsoft.com/office/drawing/2014/main" id="{6A6BCB1B-9162-4510-9B14-13836E292484}"/>
              </a:ext>
            </a:extLst>
          </p:cNvPr>
          <p:cNvSpPr/>
          <p:nvPr/>
        </p:nvSpPr>
        <p:spPr bwMode="auto">
          <a:xfrm>
            <a:off x="103047" y="5846644"/>
            <a:ext cx="1142073" cy="714375"/>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Georgia" panose="02040502050405020303" pitchFamily="18" charset="0"/>
              </a:rPr>
              <a:t>Disadvantages</a:t>
            </a:r>
          </a:p>
        </p:txBody>
      </p:sp>
      <p:grpSp>
        <p:nvGrpSpPr>
          <p:cNvPr id="64" name="Group 63">
            <a:extLst>
              <a:ext uri="{FF2B5EF4-FFF2-40B4-BE49-F238E27FC236}">
                <a16:creationId xmlns:a16="http://schemas.microsoft.com/office/drawing/2014/main" id="{FCCE70BB-6BB1-4E0F-A1B4-D409464BFD9B}"/>
              </a:ext>
            </a:extLst>
          </p:cNvPr>
          <p:cNvGrpSpPr/>
          <p:nvPr/>
        </p:nvGrpSpPr>
        <p:grpSpPr>
          <a:xfrm>
            <a:off x="1302479" y="5772944"/>
            <a:ext cx="7738475" cy="861774"/>
            <a:chOff x="1302479" y="5843280"/>
            <a:chExt cx="7738475" cy="861774"/>
          </a:xfrm>
        </p:grpSpPr>
        <p:sp>
          <p:nvSpPr>
            <p:cNvPr id="33" name="Rectangle 32">
              <a:extLst>
                <a:ext uri="{FF2B5EF4-FFF2-40B4-BE49-F238E27FC236}">
                  <a16:creationId xmlns:a16="http://schemas.microsoft.com/office/drawing/2014/main" id="{A0DBA425-FBFD-4737-8BD4-594114BD2860}"/>
                </a:ext>
              </a:extLst>
            </p:cNvPr>
            <p:cNvSpPr/>
            <p:nvPr/>
          </p:nvSpPr>
          <p:spPr>
            <a:xfrm>
              <a:off x="1302479" y="5843280"/>
              <a:ext cx="2514600" cy="707886"/>
            </a:xfrm>
            <a:prstGeom prst="rect">
              <a:avLst/>
            </a:prstGeom>
          </p:spPr>
          <p:txBody>
            <a:bodyPr>
              <a:spAutoFit/>
            </a:bodyPr>
            <a:lstStyle/>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Risks missing non-obvious buyers</a:t>
              </a:r>
            </a:p>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Risk of impairing competitive bidding if key buyers exit process or show weak interest </a:t>
              </a:r>
            </a:p>
          </p:txBody>
        </p:sp>
        <p:sp>
          <p:nvSpPr>
            <p:cNvPr id="34" name="Rectangle 33">
              <a:extLst>
                <a:ext uri="{FF2B5EF4-FFF2-40B4-BE49-F238E27FC236}">
                  <a16:creationId xmlns:a16="http://schemas.microsoft.com/office/drawing/2014/main" id="{49F2A2A8-7213-4F37-BA42-1225488B24D9}"/>
                </a:ext>
              </a:extLst>
            </p:cNvPr>
            <p:cNvSpPr/>
            <p:nvPr/>
          </p:nvSpPr>
          <p:spPr>
            <a:xfrm>
              <a:off x="3911609" y="5843280"/>
              <a:ext cx="2514600" cy="707886"/>
            </a:xfrm>
            <a:prstGeom prst="rect">
              <a:avLst/>
            </a:prstGeom>
          </p:spPr>
          <p:txBody>
            <a:bodyPr>
              <a:spAutoFit/>
            </a:bodyPr>
            <a:lstStyle/>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Requires more top-level management time commitment</a:t>
              </a:r>
            </a:p>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Limited confidentiality </a:t>
              </a:r>
            </a:p>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Potential business disruption</a:t>
              </a:r>
            </a:p>
          </p:txBody>
        </p:sp>
        <p:sp>
          <p:nvSpPr>
            <p:cNvPr id="35" name="Rectangle 34">
              <a:extLst>
                <a:ext uri="{FF2B5EF4-FFF2-40B4-BE49-F238E27FC236}">
                  <a16:creationId xmlns:a16="http://schemas.microsoft.com/office/drawing/2014/main" id="{065ADC40-ED46-4CB5-AF26-DFA3066F8BBE}"/>
                </a:ext>
              </a:extLst>
            </p:cNvPr>
            <p:cNvSpPr/>
            <p:nvPr/>
          </p:nvSpPr>
          <p:spPr>
            <a:xfrm>
              <a:off x="6526354" y="5843280"/>
              <a:ext cx="2514600" cy="861774"/>
            </a:xfrm>
            <a:prstGeom prst="rect">
              <a:avLst/>
            </a:prstGeom>
          </p:spPr>
          <p:txBody>
            <a:bodyPr>
              <a:spAutoFit/>
            </a:bodyPr>
            <a:lstStyle/>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Relatively long execution process</a:t>
              </a:r>
            </a:p>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Greater risk of access to competitive information by “tire-kickers”</a:t>
              </a:r>
            </a:p>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Highest risk of business disruption</a:t>
              </a:r>
            </a:p>
            <a:p>
              <a:pPr marL="171450" indent="-171450">
                <a:lnSpc>
                  <a:spcPct val="100000"/>
                </a:lnSpc>
                <a:buClr>
                  <a:srgbClr val="C00000"/>
                </a:buClr>
                <a:buFont typeface="Arial Narrow" panose="020B0606020202030204" pitchFamily="34" charset="0"/>
                <a:buChar char="▼"/>
              </a:pPr>
              <a:r>
                <a:rPr lang="en-US" sz="1000" dirty="0">
                  <a:solidFill>
                    <a:srgbClr val="404040"/>
                  </a:solidFill>
                  <a:latin typeface="Georgia" panose="02040502050405020303" pitchFamily="18" charset="0"/>
                </a:rPr>
                <a:t>Least amount of confidentiality </a:t>
              </a:r>
            </a:p>
          </p:txBody>
        </p:sp>
      </p:grpSp>
      <p:cxnSp>
        <p:nvCxnSpPr>
          <p:cNvPr id="36" name="Straight Connector 35">
            <a:extLst>
              <a:ext uri="{FF2B5EF4-FFF2-40B4-BE49-F238E27FC236}">
                <a16:creationId xmlns:a16="http://schemas.microsoft.com/office/drawing/2014/main" id="{D01E4245-C7C9-405A-8389-94995B9D9904}"/>
              </a:ext>
            </a:extLst>
          </p:cNvPr>
          <p:cNvCxnSpPr/>
          <p:nvPr/>
        </p:nvCxnSpPr>
        <p:spPr>
          <a:xfrm>
            <a:off x="1302479" y="2063607"/>
            <a:ext cx="7717536" cy="0"/>
          </a:xfrm>
          <a:prstGeom prst="line">
            <a:avLst/>
          </a:prstGeom>
          <a:ln w="9525">
            <a:solidFill>
              <a:srgbClr val="40404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F0AF55-FF0E-4C9A-8D2C-83772C5CA6BB}"/>
              </a:ext>
            </a:extLst>
          </p:cNvPr>
          <p:cNvCxnSpPr/>
          <p:nvPr/>
        </p:nvCxnSpPr>
        <p:spPr>
          <a:xfrm>
            <a:off x="1302479" y="2416243"/>
            <a:ext cx="7717536" cy="0"/>
          </a:xfrm>
          <a:prstGeom prst="line">
            <a:avLst/>
          </a:prstGeom>
          <a:ln w="9525">
            <a:solidFill>
              <a:srgbClr val="40404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BDAC8E-12B7-445D-9328-C62A3D526F72}"/>
              </a:ext>
            </a:extLst>
          </p:cNvPr>
          <p:cNvCxnSpPr/>
          <p:nvPr/>
        </p:nvCxnSpPr>
        <p:spPr>
          <a:xfrm>
            <a:off x="1302479" y="3443304"/>
            <a:ext cx="7717536" cy="0"/>
          </a:xfrm>
          <a:prstGeom prst="line">
            <a:avLst/>
          </a:prstGeom>
          <a:ln w="9525">
            <a:solidFill>
              <a:srgbClr val="40404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28C26E-CD4F-483E-BD47-F59D6693F542}"/>
              </a:ext>
            </a:extLst>
          </p:cNvPr>
          <p:cNvCxnSpPr/>
          <p:nvPr/>
        </p:nvCxnSpPr>
        <p:spPr>
          <a:xfrm>
            <a:off x="1302479" y="4491010"/>
            <a:ext cx="7717536" cy="0"/>
          </a:xfrm>
          <a:prstGeom prst="line">
            <a:avLst/>
          </a:prstGeom>
          <a:ln w="9525">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1A535F4-24BF-4F67-B843-8A2BFFBC745F}"/>
              </a:ext>
            </a:extLst>
          </p:cNvPr>
          <p:cNvSpPr/>
          <p:nvPr/>
        </p:nvSpPr>
        <p:spPr bwMode="auto">
          <a:xfrm>
            <a:off x="103047" y="4543484"/>
            <a:ext cx="1142073" cy="246888"/>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algn="ctr" defTabSz="914400" fontAlgn="base">
              <a:lnSpc>
                <a:spcPct val="100000"/>
              </a:lnSpc>
              <a:spcBef>
                <a:spcPct val="0"/>
              </a:spcBef>
              <a:spcAft>
                <a:spcPct val="0"/>
              </a:spcAft>
            </a:pPr>
            <a:r>
              <a:rPr lang="en-US" sz="1100" dirty="0">
                <a:solidFill>
                  <a:schemeClr val="bg1"/>
                </a:solidFill>
                <a:latin typeface="Georgia" panose="02040502050405020303" pitchFamily="18" charset="0"/>
              </a:rPr>
              <a:t>Time to Close</a:t>
            </a:r>
          </a:p>
        </p:txBody>
      </p:sp>
      <p:grpSp>
        <p:nvGrpSpPr>
          <p:cNvPr id="66" name="Group 65">
            <a:extLst>
              <a:ext uri="{FF2B5EF4-FFF2-40B4-BE49-F238E27FC236}">
                <a16:creationId xmlns:a16="http://schemas.microsoft.com/office/drawing/2014/main" id="{02170D69-77D1-44F8-BFDD-0DA6ACBE19B4}"/>
              </a:ext>
            </a:extLst>
          </p:cNvPr>
          <p:cNvGrpSpPr/>
          <p:nvPr/>
        </p:nvGrpSpPr>
        <p:grpSpPr>
          <a:xfrm>
            <a:off x="1302479" y="4540003"/>
            <a:ext cx="7738475" cy="253916"/>
            <a:chOff x="1302479" y="4645507"/>
            <a:chExt cx="7738475" cy="253916"/>
          </a:xfrm>
        </p:grpSpPr>
        <p:sp>
          <p:nvSpPr>
            <p:cNvPr id="27" name="TextBox 26">
              <a:extLst>
                <a:ext uri="{FF2B5EF4-FFF2-40B4-BE49-F238E27FC236}">
                  <a16:creationId xmlns:a16="http://schemas.microsoft.com/office/drawing/2014/main" id="{06F97998-739D-4828-9BD4-8C8583806042}"/>
                </a:ext>
              </a:extLst>
            </p:cNvPr>
            <p:cNvSpPr txBox="1"/>
            <p:nvPr/>
          </p:nvSpPr>
          <p:spPr>
            <a:xfrm>
              <a:off x="1302479" y="4645507"/>
              <a:ext cx="2514600" cy="253916"/>
            </a:xfrm>
            <a:prstGeom prst="rect">
              <a:avLst/>
            </a:prstGeom>
            <a:ln w="12700">
              <a:miter lim="400000"/>
            </a:ln>
          </p:spPr>
          <p:txBody>
            <a:bodyPr lIns="45719" rIns="45719">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indent="-171450" hangingPunct="1">
                <a:lnSpc>
                  <a:spcPct val="100000"/>
                </a:lnSpc>
                <a:buClr>
                  <a:srgbClr val="BB9A69"/>
                </a:buClr>
                <a:buSzPct val="120000"/>
                <a:buFont typeface="Arial" panose="020B0604020202020204" pitchFamily="34" charset="0"/>
                <a:buChar char="•"/>
                <a:defRPr sz="1050" spc="-72">
                  <a:latin typeface="Georgia" panose="02040502050405020303" pitchFamily="18" charset="0"/>
                  <a:ea typeface="+mn-ea"/>
                  <a:cs typeface="+mn-cs"/>
                </a:defRPr>
              </a:lvl1pPr>
            </a:lstStyle>
            <a:p>
              <a:r>
                <a:rPr lang="en-US" dirty="0"/>
                <a:t>3-5 months</a:t>
              </a:r>
            </a:p>
          </p:txBody>
        </p:sp>
        <p:sp>
          <p:nvSpPr>
            <p:cNvPr id="28" name="TextBox 27">
              <a:extLst>
                <a:ext uri="{FF2B5EF4-FFF2-40B4-BE49-F238E27FC236}">
                  <a16:creationId xmlns:a16="http://schemas.microsoft.com/office/drawing/2014/main" id="{56B89EB3-2B87-4B3E-90D0-BA6C51A82DF4}"/>
                </a:ext>
              </a:extLst>
            </p:cNvPr>
            <p:cNvSpPr txBox="1"/>
            <p:nvPr/>
          </p:nvSpPr>
          <p:spPr>
            <a:xfrm>
              <a:off x="6526354" y="4645507"/>
              <a:ext cx="2514600" cy="253916"/>
            </a:xfrm>
            <a:prstGeom prst="rect">
              <a:avLst/>
            </a:prstGeom>
            <a:ln w="12700">
              <a:miter lim="400000"/>
            </a:ln>
          </p:spPr>
          <p:txBody>
            <a:bodyPr lIns="45719" rIns="45719">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indent="-171450" hangingPunct="1">
                <a:lnSpc>
                  <a:spcPct val="100000"/>
                </a:lnSpc>
                <a:buClr>
                  <a:srgbClr val="BB9A69"/>
                </a:buClr>
                <a:buSzPct val="120000"/>
                <a:buFont typeface="Arial" panose="020B0604020202020204" pitchFamily="34" charset="0"/>
                <a:buChar char="•"/>
                <a:defRPr sz="1050" spc="-72">
                  <a:latin typeface="Georgia" panose="02040502050405020303" pitchFamily="18" charset="0"/>
                  <a:ea typeface="+mn-ea"/>
                  <a:cs typeface="+mn-cs"/>
                </a:defRPr>
              </a:lvl1pPr>
            </a:lstStyle>
            <a:p>
              <a:r>
                <a:rPr lang="en-US" dirty="0"/>
                <a:t>8-10+ months</a:t>
              </a:r>
            </a:p>
          </p:txBody>
        </p:sp>
        <p:sp>
          <p:nvSpPr>
            <p:cNvPr id="29" name="TextBox 28">
              <a:extLst>
                <a:ext uri="{FF2B5EF4-FFF2-40B4-BE49-F238E27FC236}">
                  <a16:creationId xmlns:a16="http://schemas.microsoft.com/office/drawing/2014/main" id="{D5322FD7-E872-4065-8943-1F2E5C0EADC3}"/>
                </a:ext>
              </a:extLst>
            </p:cNvPr>
            <p:cNvSpPr txBox="1"/>
            <p:nvPr/>
          </p:nvSpPr>
          <p:spPr>
            <a:xfrm>
              <a:off x="3911609" y="4645507"/>
              <a:ext cx="2514600" cy="253916"/>
            </a:xfrm>
            <a:prstGeom prst="rect">
              <a:avLst/>
            </a:prstGeom>
            <a:ln w="12700">
              <a:miter lim="400000"/>
            </a:ln>
          </p:spPr>
          <p:txBody>
            <a:bodyPr lIns="45719" rIns="45719">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indent="-171450" hangingPunct="1">
                <a:lnSpc>
                  <a:spcPct val="100000"/>
                </a:lnSpc>
                <a:buClr>
                  <a:srgbClr val="BB9A69"/>
                </a:buClr>
                <a:buSzPct val="120000"/>
                <a:buFont typeface="Arial" panose="020B0604020202020204" pitchFamily="34" charset="0"/>
                <a:buChar char="•"/>
                <a:defRPr sz="1050" spc="-72">
                  <a:latin typeface="Georgia" panose="02040502050405020303" pitchFamily="18" charset="0"/>
                  <a:ea typeface="+mn-ea"/>
                  <a:cs typeface="+mn-cs"/>
                </a:defRPr>
              </a:lvl1pPr>
            </a:lstStyle>
            <a:p>
              <a:r>
                <a:rPr lang="en-US" dirty="0"/>
                <a:t>6-7 months</a:t>
              </a:r>
            </a:p>
          </p:txBody>
        </p:sp>
      </p:grpSp>
      <p:cxnSp>
        <p:nvCxnSpPr>
          <p:cNvPr id="40" name="Straight Connector 39">
            <a:extLst>
              <a:ext uri="{FF2B5EF4-FFF2-40B4-BE49-F238E27FC236}">
                <a16:creationId xmlns:a16="http://schemas.microsoft.com/office/drawing/2014/main" id="{03151481-8200-4E90-887B-EBB578AD8F7B}"/>
              </a:ext>
            </a:extLst>
          </p:cNvPr>
          <p:cNvCxnSpPr/>
          <p:nvPr/>
        </p:nvCxnSpPr>
        <p:spPr>
          <a:xfrm>
            <a:off x="1302479" y="4842846"/>
            <a:ext cx="7717536" cy="0"/>
          </a:xfrm>
          <a:prstGeom prst="line">
            <a:avLst/>
          </a:prstGeom>
          <a:ln w="9525">
            <a:solidFill>
              <a:srgbClr val="40404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B2C59F6-685F-4AAB-92AA-D0C8003AF43C}"/>
              </a:ext>
            </a:extLst>
          </p:cNvPr>
          <p:cNvCxnSpPr/>
          <p:nvPr/>
        </p:nvCxnSpPr>
        <p:spPr>
          <a:xfrm>
            <a:off x="1302479" y="5794174"/>
            <a:ext cx="7717536" cy="0"/>
          </a:xfrm>
          <a:prstGeom prst="line">
            <a:avLst/>
          </a:prstGeom>
          <a:ln w="9525">
            <a:solidFill>
              <a:srgbClr val="40404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72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Illustrative Transaction Timeline</a:t>
            </a:r>
          </a:p>
        </p:txBody>
      </p:sp>
      <p:sp>
        <p:nvSpPr>
          <p:cNvPr id="9" name="Text Placeholder 8">
            <a:extLst>
              <a:ext uri="{FF2B5EF4-FFF2-40B4-BE49-F238E27FC236}">
                <a16:creationId xmlns:a16="http://schemas.microsoft.com/office/drawing/2014/main" id="{191EE8A6-5DB5-4B6F-BE4D-83211F5D48D8}"/>
              </a:ext>
            </a:extLst>
          </p:cNvPr>
          <p:cNvSpPr>
            <a:spLocks noGrp="1"/>
          </p:cNvSpPr>
          <p:nvPr>
            <p:ph type="body" idx="12"/>
          </p:nvPr>
        </p:nvSpPr>
        <p:spPr>
          <a:xfrm>
            <a:off x="188052" y="961132"/>
            <a:ext cx="8538930" cy="5160982"/>
          </a:xfrm>
        </p:spPr>
        <p:txBody>
          <a:bodyPr/>
          <a:lstStyle/>
          <a:p>
            <a:r>
              <a:rPr lang="en-US" dirty="0">
                <a:solidFill>
                  <a:schemeClr val="tx1"/>
                </a:solidFill>
              </a:rPr>
              <a:t>Mufson Howe Hunter’s approach to the transaction process is designed to ensure confidentiality, minimize business disruptions and encourage a competitive environment in order to maximize value for our clients on the most favorable terms.</a:t>
            </a:r>
          </a:p>
          <a:p>
            <a:r>
              <a:rPr lang="en-US" dirty="0">
                <a:solidFill>
                  <a:schemeClr val="tx1"/>
                </a:solidFill>
              </a:rPr>
              <a:t>Transaction responsibilities are typically shared among the Mufson Howe Hunter deal team, the Company, Company accountants and Company legal counsel. The MHH team leads the majority of the Pre-Marketing and Marketing phases in order to minimize the time needed from the Company and its advisors.</a:t>
            </a:r>
          </a:p>
        </p:txBody>
      </p:sp>
      <p:pic>
        <p:nvPicPr>
          <p:cNvPr id="4" name="Picture 3">
            <a:extLst>
              <a:ext uri="{FF2B5EF4-FFF2-40B4-BE49-F238E27FC236}">
                <a16:creationId xmlns:a16="http://schemas.microsoft.com/office/drawing/2014/main" id="{7F3BB96B-9B27-30C6-672B-0F95D0A03C20}"/>
              </a:ext>
            </a:extLst>
          </p:cNvPr>
          <p:cNvPicPr>
            <a:picLocks noChangeAspect="1"/>
          </p:cNvPicPr>
          <p:nvPr/>
        </p:nvPicPr>
        <p:blipFill>
          <a:blip r:embed="rId2"/>
          <a:stretch>
            <a:fillRect/>
          </a:stretch>
        </p:blipFill>
        <p:spPr>
          <a:xfrm>
            <a:off x="91440" y="2114021"/>
            <a:ext cx="8961120" cy="4229314"/>
          </a:xfrm>
          <a:prstGeom prst="rect">
            <a:avLst/>
          </a:prstGeom>
        </p:spPr>
      </p:pic>
    </p:spTree>
    <p:extLst>
      <p:ext uri="{BB962C8B-B14F-4D97-AF65-F5344CB8AC3E}">
        <p14:creationId xmlns:p14="http://schemas.microsoft.com/office/powerpoint/2010/main" val="223683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A0C33-E866-4C8C-9B88-1E90A72B9C9A}"/>
              </a:ext>
            </a:extLst>
          </p:cNvPr>
          <p:cNvSpPr>
            <a:spLocks noGrp="1"/>
          </p:cNvSpPr>
          <p:nvPr>
            <p:ph type="body" sz="quarter" idx="10"/>
          </p:nvPr>
        </p:nvSpPr>
        <p:spPr/>
        <p:txBody>
          <a:bodyPr/>
          <a:lstStyle/>
          <a:p>
            <a:r>
              <a:rPr lang="en-US"/>
              <a:t>Pre-Marketing Phase: Due Diligence</a:t>
            </a:r>
            <a:endParaRPr lang="en-US" dirty="0"/>
          </a:p>
        </p:txBody>
      </p:sp>
      <p:sp>
        <p:nvSpPr>
          <p:cNvPr id="18" name="Text Placeholder 17">
            <a:extLst>
              <a:ext uri="{FF2B5EF4-FFF2-40B4-BE49-F238E27FC236}">
                <a16:creationId xmlns:a16="http://schemas.microsoft.com/office/drawing/2014/main" id="{621560A0-3EF8-452B-B403-2824E0DDE9CE}"/>
              </a:ext>
            </a:extLst>
          </p:cNvPr>
          <p:cNvSpPr>
            <a:spLocks noGrp="1"/>
          </p:cNvSpPr>
          <p:nvPr>
            <p:ph type="body" idx="12"/>
          </p:nvPr>
        </p:nvSpPr>
        <p:spPr>
          <a:xfrm>
            <a:off x="188052" y="996171"/>
            <a:ext cx="8538930" cy="1016843"/>
          </a:xfrm>
        </p:spPr>
        <p:txBody>
          <a:bodyPr/>
          <a:lstStyle/>
          <a:p>
            <a:r>
              <a:rPr lang="en-US" dirty="0"/>
              <a:t>We kick off the pre-marketing stage with an extensive due diligence process, during which we would schedule several working sessions to discuss our client’s business model and financial results in greater detail so we can build a stronger understanding of the Company. </a:t>
            </a:r>
          </a:p>
          <a:p>
            <a:r>
              <a:rPr lang="en-US" dirty="0"/>
              <a:t>Our key focus for financial diligence (historical operating results, pro forma adjustments, seller QoE analysis and projections) and business diligence (clients, sales &amp; marketing, competition, management &amp; employees) are summarized below:  </a:t>
            </a:r>
          </a:p>
          <a:p>
            <a:endParaRPr lang="en-US" dirty="0"/>
          </a:p>
        </p:txBody>
      </p:sp>
      <p:grpSp>
        <p:nvGrpSpPr>
          <p:cNvPr id="26" name="Group 25">
            <a:extLst>
              <a:ext uri="{FF2B5EF4-FFF2-40B4-BE49-F238E27FC236}">
                <a16:creationId xmlns:a16="http://schemas.microsoft.com/office/drawing/2014/main" id="{834EECBB-CA4D-4B6C-9C23-A8479CA01F64}"/>
              </a:ext>
            </a:extLst>
          </p:cNvPr>
          <p:cNvGrpSpPr/>
          <p:nvPr/>
        </p:nvGrpSpPr>
        <p:grpSpPr>
          <a:xfrm>
            <a:off x="388837" y="2319877"/>
            <a:ext cx="2560320" cy="1158813"/>
            <a:chOff x="388837" y="2264248"/>
            <a:chExt cx="2560320" cy="1158813"/>
          </a:xfrm>
        </p:grpSpPr>
        <p:sp>
          <p:nvSpPr>
            <p:cNvPr id="65" name="Rectangle 24">
              <a:extLst>
                <a:ext uri="{FF2B5EF4-FFF2-40B4-BE49-F238E27FC236}">
                  <a16:creationId xmlns:a16="http://schemas.microsoft.com/office/drawing/2014/main" id="{86B5F9FF-3370-4509-A4DE-1F786BDE0FE0}"/>
                </a:ext>
              </a:extLst>
            </p:cNvPr>
            <p:cNvSpPr>
              <a:spLocks noChangeArrowheads="1"/>
            </p:cNvSpPr>
            <p:nvPr/>
          </p:nvSpPr>
          <p:spPr bwMode="auto">
            <a:xfrm>
              <a:off x="388837" y="2264248"/>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Historical Operating Results</a:t>
              </a:r>
            </a:p>
          </p:txBody>
        </p:sp>
        <p:sp>
          <p:nvSpPr>
            <p:cNvPr id="66" name="TextBox 65">
              <a:extLst>
                <a:ext uri="{FF2B5EF4-FFF2-40B4-BE49-F238E27FC236}">
                  <a16:creationId xmlns:a16="http://schemas.microsoft.com/office/drawing/2014/main" id="{6D0F6A8B-7B6A-489B-BD50-24DB3C3677AC}"/>
                </a:ext>
              </a:extLst>
            </p:cNvPr>
            <p:cNvSpPr txBox="1"/>
            <p:nvPr/>
          </p:nvSpPr>
          <p:spPr>
            <a:xfrm>
              <a:off x="388837" y="2486213"/>
              <a:ext cx="2560320" cy="936848"/>
            </a:xfrm>
            <a:prstGeom prst="rect">
              <a:avLst/>
            </a:prstGeom>
            <a:noFill/>
            <a:ln>
              <a:solidFill>
                <a:schemeClr val="tx1"/>
              </a:solidFill>
            </a:ln>
          </p:spPr>
          <p:txBody>
            <a:bodyPr wrap="square" rtlCol="0">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Annual revenue growth</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Trends in profitability margins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Financial condition</a:t>
              </a:r>
            </a:p>
          </p:txBody>
        </p:sp>
      </p:grpSp>
      <p:grpSp>
        <p:nvGrpSpPr>
          <p:cNvPr id="27" name="Group 26">
            <a:extLst>
              <a:ext uri="{FF2B5EF4-FFF2-40B4-BE49-F238E27FC236}">
                <a16:creationId xmlns:a16="http://schemas.microsoft.com/office/drawing/2014/main" id="{97481CDB-9E5A-437E-BA42-DB3C1B5644A5}"/>
              </a:ext>
            </a:extLst>
          </p:cNvPr>
          <p:cNvGrpSpPr/>
          <p:nvPr/>
        </p:nvGrpSpPr>
        <p:grpSpPr>
          <a:xfrm>
            <a:off x="3291840" y="1994619"/>
            <a:ext cx="2560320" cy="1160209"/>
            <a:chOff x="3260105" y="1938990"/>
            <a:chExt cx="2560320" cy="1160209"/>
          </a:xfrm>
        </p:grpSpPr>
        <p:sp>
          <p:nvSpPr>
            <p:cNvPr id="68" name="Rectangle 9">
              <a:extLst>
                <a:ext uri="{FF2B5EF4-FFF2-40B4-BE49-F238E27FC236}">
                  <a16:creationId xmlns:a16="http://schemas.microsoft.com/office/drawing/2014/main" id="{88C8FAF0-F09A-4B45-889E-839BE1F535AE}"/>
                </a:ext>
              </a:extLst>
            </p:cNvPr>
            <p:cNvSpPr>
              <a:spLocks noChangeArrowheads="1"/>
            </p:cNvSpPr>
            <p:nvPr/>
          </p:nvSpPr>
          <p:spPr bwMode="auto">
            <a:xfrm>
              <a:off x="3260105" y="1938990"/>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Pro Forma Adjustments</a:t>
              </a:r>
            </a:p>
          </p:txBody>
        </p:sp>
        <p:sp>
          <p:nvSpPr>
            <p:cNvPr id="69" name="TextBox 68">
              <a:extLst>
                <a:ext uri="{FF2B5EF4-FFF2-40B4-BE49-F238E27FC236}">
                  <a16:creationId xmlns:a16="http://schemas.microsoft.com/office/drawing/2014/main" id="{029C494E-CE08-400A-B4C1-99F45F12E195}"/>
                </a:ext>
              </a:extLst>
            </p:cNvPr>
            <p:cNvSpPr txBox="1"/>
            <p:nvPr/>
          </p:nvSpPr>
          <p:spPr>
            <a:xfrm>
              <a:off x="3260105" y="2162351"/>
              <a:ext cx="2560320" cy="936848"/>
            </a:xfrm>
            <a:prstGeom prst="rect">
              <a:avLst/>
            </a:prstGeom>
            <a:noFill/>
            <a:ln>
              <a:solidFill>
                <a:schemeClr val="tx1"/>
              </a:solidFill>
            </a:ln>
          </p:spPr>
          <p:txBody>
            <a:bodyPr wrap="square" rtlCol="0">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Overlapping employees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Above average compensation</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Non-recurring expenses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Timing adjustments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Opportunities for synergies</a:t>
              </a:r>
            </a:p>
          </p:txBody>
        </p:sp>
      </p:grpSp>
      <p:grpSp>
        <p:nvGrpSpPr>
          <p:cNvPr id="28" name="Group 27">
            <a:extLst>
              <a:ext uri="{FF2B5EF4-FFF2-40B4-BE49-F238E27FC236}">
                <a16:creationId xmlns:a16="http://schemas.microsoft.com/office/drawing/2014/main" id="{5677C84F-1F0F-44FB-BB11-6F3EA7804278}"/>
              </a:ext>
            </a:extLst>
          </p:cNvPr>
          <p:cNvGrpSpPr/>
          <p:nvPr/>
        </p:nvGrpSpPr>
        <p:grpSpPr>
          <a:xfrm>
            <a:off x="6130666" y="2319877"/>
            <a:ext cx="2560320" cy="1158245"/>
            <a:chOff x="6130666" y="2264248"/>
            <a:chExt cx="2560320" cy="1158245"/>
          </a:xfrm>
        </p:grpSpPr>
        <p:sp>
          <p:nvSpPr>
            <p:cNvPr id="71" name="Rectangle 9">
              <a:extLst>
                <a:ext uri="{FF2B5EF4-FFF2-40B4-BE49-F238E27FC236}">
                  <a16:creationId xmlns:a16="http://schemas.microsoft.com/office/drawing/2014/main" id="{669BC061-E8D0-4D11-901D-2568729454B5}"/>
                </a:ext>
              </a:extLst>
            </p:cNvPr>
            <p:cNvSpPr>
              <a:spLocks noChangeArrowheads="1"/>
            </p:cNvSpPr>
            <p:nvPr/>
          </p:nvSpPr>
          <p:spPr bwMode="auto">
            <a:xfrm>
              <a:off x="6130666" y="2264248"/>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Seller QoE Analysis</a:t>
              </a:r>
            </a:p>
          </p:txBody>
        </p:sp>
        <p:sp>
          <p:nvSpPr>
            <p:cNvPr id="72" name="TextBox 71">
              <a:extLst>
                <a:ext uri="{FF2B5EF4-FFF2-40B4-BE49-F238E27FC236}">
                  <a16:creationId xmlns:a16="http://schemas.microsoft.com/office/drawing/2014/main" id="{C97AB0B4-E1D2-4101-BCEF-9AC7FB3946A8}"/>
                </a:ext>
              </a:extLst>
            </p:cNvPr>
            <p:cNvSpPr txBox="1"/>
            <p:nvPr/>
          </p:nvSpPr>
          <p:spPr>
            <a:xfrm>
              <a:off x="6130666" y="2485645"/>
              <a:ext cx="2560320" cy="936848"/>
            </a:xfrm>
            <a:prstGeom prst="rect">
              <a:avLst/>
            </a:prstGeom>
            <a:noFill/>
            <a:ln>
              <a:solidFill>
                <a:schemeClr val="tx1"/>
              </a:solidFill>
            </a:ln>
          </p:spPr>
          <p:txBody>
            <a:bodyPr wrap="square" rtlCol="0" anchor="ctr">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A </a:t>
              </a:r>
              <a:r>
                <a:rPr lang="en-US" sz="1000" i="1" dirty="0">
                  <a:latin typeface="Georgia" panose="02040502050405020303" pitchFamily="18" charset="0"/>
                </a:rPr>
                <a:t>de facto</a:t>
              </a:r>
              <a:r>
                <a:rPr lang="en-US" sz="1000" dirty="0">
                  <a:latin typeface="Georgia" panose="02040502050405020303" pitchFamily="18" charset="0"/>
                </a:rPr>
                <a:t> standard within M&amp;A sector</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Prep work minimizes QoE costs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Allows seller to control accounting narrative</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Translates into more confident buyers</a:t>
              </a:r>
            </a:p>
          </p:txBody>
        </p:sp>
      </p:grpSp>
      <p:grpSp>
        <p:nvGrpSpPr>
          <p:cNvPr id="22" name="Group 21">
            <a:extLst>
              <a:ext uri="{FF2B5EF4-FFF2-40B4-BE49-F238E27FC236}">
                <a16:creationId xmlns:a16="http://schemas.microsoft.com/office/drawing/2014/main" id="{BD031D04-92DB-4861-A187-F21345ABC487}"/>
              </a:ext>
            </a:extLst>
          </p:cNvPr>
          <p:cNvGrpSpPr/>
          <p:nvPr/>
        </p:nvGrpSpPr>
        <p:grpSpPr>
          <a:xfrm>
            <a:off x="6130666" y="5022093"/>
            <a:ext cx="2560320" cy="1162785"/>
            <a:chOff x="6130666" y="5108507"/>
            <a:chExt cx="2560320" cy="1162785"/>
          </a:xfrm>
        </p:grpSpPr>
        <p:sp>
          <p:nvSpPr>
            <p:cNvPr id="74" name="Rectangle 73">
              <a:extLst>
                <a:ext uri="{FF2B5EF4-FFF2-40B4-BE49-F238E27FC236}">
                  <a16:creationId xmlns:a16="http://schemas.microsoft.com/office/drawing/2014/main" id="{8DE7F939-4675-455C-AE0D-7556D72A5CCD}"/>
                </a:ext>
              </a:extLst>
            </p:cNvPr>
            <p:cNvSpPr>
              <a:spLocks noChangeArrowheads="1"/>
            </p:cNvSpPr>
            <p:nvPr/>
          </p:nvSpPr>
          <p:spPr bwMode="auto">
            <a:xfrm>
              <a:off x="6130666" y="5108507"/>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Clients</a:t>
              </a:r>
            </a:p>
          </p:txBody>
        </p:sp>
        <p:sp>
          <p:nvSpPr>
            <p:cNvPr id="75" name="TextBox 74">
              <a:extLst>
                <a:ext uri="{FF2B5EF4-FFF2-40B4-BE49-F238E27FC236}">
                  <a16:creationId xmlns:a16="http://schemas.microsoft.com/office/drawing/2014/main" id="{74B54AF6-6B93-4E6B-96AD-1267E87D22AF}"/>
                </a:ext>
              </a:extLst>
            </p:cNvPr>
            <p:cNvSpPr txBox="1"/>
            <p:nvPr/>
          </p:nvSpPr>
          <p:spPr>
            <a:xfrm>
              <a:off x="6130666" y="5334444"/>
              <a:ext cx="2560320" cy="936848"/>
            </a:xfrm>
            <a:prstGeom prst="rect">
              <a:avLst/>
            </a:prstGeom>
            <a:noFill/>
            <a:ln>
              <a:solidFill>
                <a:schemeClr val="tx1"/>
              </a:solidFill>
            </a:ln>
          </p:spPr>
          <p:txBody>
            <a:bodyPr wrap="square" rtlCol="0" anchor="t">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Concentration</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Growth in client services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Longevity of clients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Retention rate</a:t>
              </a:r>
            </a:p>
          </p:txBody>
        </p:sp>
      </p:grpSp>
      <p:grpSp>
        <p:nvGrpSpPr>
          <p:cNvPr id="23" name="Group 22">
            <a:extLst>
              <a:ext uri="{FF2B5EF4-FFF2-40B4-BE49-F238E27FC236}">
                <a16:creationId xmlns:a16="http://schemas.microsoft.com/office/drawing/2014/main" id="{2473966E-71F1-4765-A264-DC4BF0A639BC}"/>
              </a:ext>
            </a:extLst>
          </p:cNvPr>
          <p:cNvGrpSpPr/>
          <p:nvPr/>
        </p:nvGrpSpPr>
        <p:grpSpPr>
          <a:xfrm>
            <a:off x="3291840" y="5335939"/>
            <a:ext cx="2560320" cy="1162785"/>
            <a:chOff x="3260105" y="5448987"/>
            <a:chExt cx="2560320" cy="1162785"/>
          </a:xfrm>
        </p:grpSpPr>
        <p:sp>
          <p:nvSpPr>
            <p:cNvPr id="77" name="Rectangle 21">
              <a:extLst>
                <a:ext uri="{FF2B5EF4-FFF2-40B4-BE49-F238E27FC236}">
                  <a16:creationId xmlns:a16="http://schemas.microsoft.com/office/drawing/2014/main" id="{48A0BAA8-F751-4014-9C3E-8C662075BE25}"/>
                </a:ext>
              </a:extLst>
            </p:cNvPr>
            <p:cNvSpPr>
              <a:spLocks noChangeArrowheads="1"/>
            </p:cNvSpPr>
            <p:nvPr/>
          </p:nvSpPr>
          <p:spPr bwMode="auto">
            <a:xfrm>
              <a:off x="3260105" y="5448987"/>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Sales &amp; Marketing</a:t>
              </a:r>
            </a:p>
          </p:txBody>
        </p:sp>
        <p:sp>
          <p:nvSpPr>
            <p:cNvPr id="78" name="TextBox 77">
              <a:extLst>
                <a:ext uri="{FF2B5EF4-FFF2-40B4-BE49-F238E27FC236}">
                  <a16:creationId xmlns:a16="http://schemas.microsoft.com/office/drawing/2014/main" id="{ADC989DA-2535-4D90-AFBE-90E8B20D97D9}"/>
                </a:ext>
              </a:extLst>
            </p:cNvPr>
            <p:cNvSpPr txBox="1"/>
            <p:nvPr/>
          </p:nvSpPr>
          <p:spPr>
            <a:xfrm>
              <a:off x="3260105" y="5674924"/>
              <a:ext cx="2560320" cy="936848"/>
            </a:xfrm>
            <a:prstGeom prst="rect">
              <a:avLst/>
            </a:prstGeom>
            <a:noFill/>
            <a:ln>
              <a:solidFill>
                <a:schemeClr val="tx1"/>
              </a:solidFill>
            </a:ln>
          </p:spPr>
          <p:txBody>
            <a:bodyPr wrap="square" rtlCol="0">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Key relationships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Marketing / sales cycle</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Marketing / sales leadership</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Revenue pipeline forecast &amp; backlog visibility</a:t>
              </a:r>
            </a:p>
          </p:txBody>
        </p:sp>
      </p:grpSp>
      <p:grpSp>
        <p:nvGrpSpPr>
          <p:cNvPr id="24" name="Group 23">
            <a:extLst>
              <a:ext uri="{FF2B5EF4-FFF2-40B4-BE49-F238E27FC236}">
                <a16:creationId xmlns:a16="http://schemas.microsoft.com/office/drawing/2014/main" id="{2CD3DC5E-5233-40ED-960F-4E260426D4C9}"/>
              </a:ext>
            </a:extLst>
          </p:cNvPr>
          <p:cNvGrpSpPr/>
          <p:nvPr/>
        </p:nvGrpSpPr>
        <p:grpSpPr>
          <a:xfrm>
            <a:off x="388837" y="5022093"/>
            <a:ext cx="2560320" cy="1162785"/>
            <a:chOff x="388837" y="5108507"/>
            <a:chExt cx="2560320" cy="1162785"/>
          </a:xfrm>
        </p:grpSpPr>
        <p:sp>
          <p:nvSpPr>
            <p:cNvPr id="80" name="Rectangle 15">
              <a:extLst>
                <a:ext uri="{FF2B5EF4-FFF2-40B4-BE49-F238E27FC236}">
                  <a16:creationId xmlns:a16="http://schemas.microsoft.com/office/drawing/2014/main" id="{61F5D78B-6119-4F60-A521-37E9F1D11688}"/>
                </a:ext>
              </a:extLst>
            </p:cNvPr>
            <p:cNvSpPr>
              <a:spLocks noChangeArrowheads="1"/>
            </p:cNvSpPr>
            <p:nvPr/>
          </p:nvSpPr>
          <p:spPr bwMode="auto">
            <a:xfrm>
              <a:off x="388837" y="5108507"/>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Competition</a:t>
              </a:r>
            </a:p>
          </p:txBody>
        </p:sp>
        <p:sp>
          <p:nvSpPr>
            <p:cNvPr id="81" name="TextBox 80">
              <a:extLst>
                <a:ext uri="{FF2B5EF4-FFF2-40B4-BE49-F238E27FC236}">
                  <a16:creationId xmlns:a16="http://schemas.microsoft.com/office/drawing/2014/main" id="{0AAECC6D-8362-4ADB-9ADB-81B84E6A0EC9}"/>
                </a:ext>
              </a:extLst>
            </p:cNvPr>
            <p:cNvSpPr txBox="1"/>
            <p:nvPr/>
          </p:nvSpPr>
          <p:spPr>
            <a:xfrm>
              <a:off x="388837" y="5334444"/>
              <a:ext cx="2560320" cy="936848"/>
            </a:xfrm>
            <a:prstGeom prst="rect">
              <a:avLst/>
            </a:prstGeom>
            <a:noFill/>
            <a:ln>
              <a:solidFill>
                <a:schemeClr val="tx1"/>
              </a:solidFill>
            </a:ln>
          </p:spPr>
          <p:txBody>
            <a:bodyPr wrap="square" rtlCol="0">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Barriers to entry</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Degree to which they compete</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Proprietary knowledge, processes &amp; analytical tools</a:t>
              </a:r>
            </a:p>
          </p:txBody>
        </p:sp>
      </p:grpSp>
      <p:sp>
        <p:nvSpPr>
          <p:cNvPr id="83" name="AutoShape 27">
            <a:extLst>
              <a:ext uri="{FF2B5EF4-FFF2-40B4-BE49-F238E27FC236}">
                <a16:creationId xmlns:a16="http://schemas.microsoft.com/office/drawing/2014/main" id="{E21D2B91-C5D4-43EE-8232-8C00465D68D4}"/>
              </a:ext>
            </a:extLst>
          </p:cNvPr>
          <p:cNvSpPr>
            <a:spLocks noChangeArrowheads="1"/>
          </p:cNvSpPr>
          <p:nvPr/>
        </p:nvSpPr>
        <p:spPr bwMode="auto">
          <a:xfrm rot="5400000">
            <a:off x="4343400" y="4913657"/>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sp>
        <p:nvSpPr>
          <p:cNvPr id="84" name="AutoShape 25" descr="a">
            <a:extLst>
              <a:ext uri="{FF2B5EF4-FFF2-40B4-BE49-F238E27FC236}">
                <a16:creationId xmlns:a16="http://schemas.microsoft.com/office/drawing/2014/main" id="{AE52C65D-8077-483B-9487-7FFEE05DB368}"/>
              </a:ext>
            </a:extLst>
          </p:cNvPr>
          <p:cNvSpPr>
            <a:spLocks noChangeArrowheads="1"/>
          </p:cNvSpPr>
          <p:nvPr/>
        </p:nvSpPr>
        <p:spPr bwMode="auto">
          <a:xfrm>
            <a:off x="5454317" y="4087079"/>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sp>
        <p:nvSpPr>
          <p:cNvPr id="85" name="AutoShape 26">
            <a:extLst>
              <a:ext uri="{FF2B5EF4-FFF2-40B4-BE49-F238E27FC236}">
                <a16:creationId xmlns:a16="http://schemas.microsoft.com/office/drawing/2014/main" id="{20CACFF7-945E-4C98-9126-26AED015FE17}"/>
              </a:ext>
            </a:extLst>
          </p:cNvPr>
          <p:cNvSpPr>
            <a:spLocks noChangeArrowheads="1"/>
          </p:cNvSpPr>
          <p:nvPr/>
        </p:nvSpPr>
        <p:spPr bwMode="auto">
          <a:xfrm rot="2136267">
            <a:off x="5174003" y="4641847"/>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sp>
        <p:nvSpPr>
          <p:cNvPr id="86" name="AutoShape 30">
            <a:extLst>
              <a:ext uri="{FF2B5EF4-FFF2-40B4-BE49-F238E27FC236}">
                <a16:creationId xmlns:a16="http://schemas.microsoft.com/office/drawing/2014/main" id="{C52CA10E-244E-47B1-8C02-548B22D64110}"/>
              </a:ext>
            </a:extLst>
          </p:cNvPr>
          <p:cNvSpPr>
            <a:spLocks noChangeArrowheads="1"/>
          </p:cNvSpPr>
          <p:nvPr/>
        </p:nvSpPr>
        <p:spPr bwMode="auto">
          <a:xfrm rot="19440000">
            <a:off x="5196543" y="3622033"/>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sp>
        <p:nvSpPr>
          <p:cNvPr id="93" name="AutoShape 28">
            <a:extLst>
              <a:ext uri="{FF2B5EF4-FFF2-40B4-BE49-F238E27FC236}">
                <a16:creationId xmlns:a16="http://schemas.microsoft.com/office/drawing/2014/main" id="{0F847CD6-5536-4083-84DE-5066F2646ED1}"/>
              </a:ext>
            </a:extLst>
          </p:cNvPr>
          <p:cNvSpPr>
            <a:spLocks noChangeArrowheads="1"/>
          </p:cNvSpPr>
          <p:nvPr/>
        </p:nvSpPr>
        <p:spPr bwMode="auto">
          <a:xfrm rot="8760000">
            <a:off x="3507351" y="4638052"/>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sp>
        <p:nvSpPr>
          <p:cNvPr id="100" name="AutoShape 29" descr="a">
            <a:extLst>
              <a:ext uri="{FF2B5EF4-FFF2-40B4-BE49-F238E27FC236}">
                <a16:creationId xmlns:a16="http://schemas.microsoft.com/office/drawing/2014/main" id="{3D533073-08B1-454B-80FE-323ECED245FC}"/>
              </a:ext>
            </a:extLst>
          </p:cNvPr>
          <p:cNvSpPr>
            <a:spLocks noChangeArrowheads="1"/>
          </p:cNvSpPr>
          <p:nvPr/>
        </p:nvSpPr>
        <p:spPr bwMode="auto">
          <a:xfrm rot="10800000">
            <a:off x="3232484" y="4087079"/>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sp>
        <p:nvSpPr>
          <p:cNvPr id="101" name="AutoShape 31">
            <a:extLst>
              <a:ext uri="{FF2B5EF4-FFF2-40B4-BE49-F238E27FC236}">
                <a16:creationId xmlns:a16="http://schemas.microsoft.com/office/drawing/2014/main" id="{143EA6E8-41BF-4193-A219-22ED14586B2F}"/>
              </a:ext>
            </a:extLst>
          </p:cNvPr>
          <p:cNvSpPr>
            <a:spLocks noChangeArrowheads="1"/>
          </p:cNvSpPr>
          <p:nvPr/>
        </p:nvSpPr>
        <p:spPr bwMode="auto">
          <a:xfrm rot="12960000">
            <a:off x="3455788" y="3622033"/>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sp>
        <p:nvSpPr>
          <p:cNvPr id="102" name="AutoShape 27">
            <a:extLst>
              <a:ext uri="{FF2B5EF4-FFF2-40B4-BE49-F238E27FC236}">
                <a16:creationId xmlns:a16="http://schemas.microsoft.com/office/drawing/2014/main" id="{784EDE09-B1AE-4888-9FE5-FFB44944CBA7}"/>
              </a:ext>
            </a:extLst>
          </p:cNvPr>
          <p:cNvSpPr>
            <a:spLocks noChangeArrowheads="1"/>
          </p:cNvSpPr>
          <p:nvPr/>
        </p:nvSpPr>
        <p:spPr bwMode="auto">
          <a:xfrm rot="16200000">
            <a:off x="4343400" y="3359566"/>
            <a:ext cx="4572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641"/>
          </a:solidFill>
          <a:ln w="9525">
            <a:noFill/>
            <a:miter lim="800000"/>
            <a:headEnd/>
            <a:tailEnd/>
          </a:ln>
          <a:effectLst/>
        </p:spPr>
        <p:txBody>
          <a:bodyPr wrap="none" anchor="ctr"/>
          <a:lstStyle/>
          <a:p>
            <a:endParaRPr lang="en-US" dirty="0"/>
          </a:p>
        </p:txBody>
      </p:sp>
      <p:grpSp>
        <p:nvGrpSpPr>
          <p:cNvPr id="21" name="Group 20">
            <a:extLst>
              <a:ext uri="{FF2B5EF4-FFF2-40B4-BE49-F238E27FC236}">
                <a16:creationId xmlns:a16="http://schemas.microsoft.com/office/drawing/2014/main" id="{39DE10CA-AA60-4B36-B4DF-FCC075FC363C}"/>
              </a:ext>
            </a:extLst>
          </p:cNvPr>
          <p:cNvGrpSpPr/>
          <p:nvPr/>
        </p:nvGrpSpPr>
        <p:grpSpPr>
          <a:xfrm>
            <a:off x="6432008" y="3670767"/>
            <a:ext cx="2560320" cy="1159249"/>
            <a:chOff x="6432008" y="3732343"/>
            <a:chExt cx="2560320" cy="1159249"/>
          </a:xfrm>
        </p:grpSpPr>
        <p:sp>
          <p:nvSpPr>
            <p:cNvPr id="104" name="Rectangle 12">
              <a:extLst>
                <a:ext uri="{FF2B5EF4-FFF2-40B4-BE49-F238E27FC236}">
                  <a16:creationId xmlns:a16="http://schemas.microsoft.com/office/drawing/2014/main" id="{45FB47F1-14E2-4B10-AB2B-871741493230}"/>
                </a:ext>
              </a:extLst>
            </p:cNvPr>
            <p:cNvSpPr>
              <a:spLocks noChangeArrowheads="1"/>
            </p:cNvSpPr>
            <p:nvPr/>
          </p:nvSpPr>
          <p:spPr bwMode="auto">
            <a:xfrm>
              <a:off x="6432008" y="3732343"/>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Projections</a:t>
              </a:r>
            </a:p>
          </p:txBody>
        </p:sp>
        <p:sp>
          <p:nvSpPr>
            <p:cNvPr id="105" name="TextBox 104">
              <a:extLst>
                <a:ext uri="{FF2B5EF4-FFF2-40B4-BE49-F238E27FC236}">
                  <a16:creationId xmlns:a16="http://schemas.microsoft.com/office/drawing/2014/main" id="{5BBAF651-1C8B-4ADE-A5D5-FF543A3BAF73}"/>
                </a:ext>
              </a:extLst>
            </p:cNvPr>
            <p:cNvSpPr txBox="1"/>
            <p:nvPr/>
          </p:nvSpPr>
          <p:spPr>
            <a:xfrm>
              <a:off x="6432008" y="3954744"/>
              <a:ext cx="2560320" cy="936848"/>
            </a:xfrm>
            <a:prstGeom prst="rect">
              <a:avLst/>
            </a:prstGeom>
            <a:noFill/>
            <a:ln>
              <a:solidFill>
                <a:schemeClr val="tx1"/>
              </a:solidFill>
            </a:ln>
          </p:spPr>
          <p:txBody>
            <a:bodyPr wrap="square" rtlCol="0">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Customary 5-year forecasts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Detailed revenue mix</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Pricing model</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Key metrics / value drivers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Reasonableness / sensitivity</a:t>
              </a:r>
            </a:p>
          </p:txBody>
        </p:sp>
      </p:grpSp>
      <p:grpSp>
        <p:nvGrpSpPr>
          <p:cNvPr id="25" name="Group 24">
            <a:extLst>
              <a:ext uri="{FF2B5EF4-FFF2-40B4-BE49-F238E27FC236}">
                <a16:creationId xmlns:a16="http://schemas.microsoft.com/office/drawing/2014/main" id="{DD7D2AD9-F19B-4BB9-A274-E04B02D328E7}"/>
              </a:ext>
            </a:extLst>
          </p:cNvPr>
          <p:cNvGrpSpPr/>
          <p:nvPr/>
        </p:nvGrpSpPr>
        <p:grpSpPr>
          <a:xfrm>
            <a:off x="140932" y="3668123"/>
            <a:ext cx="2560320" cy="1164537"/>
            <a:chOff x="140932" y="3732343"/>
            <a:chExt cx="2560320" cy="1164537"/>
          </a:xfrm>
        </p:grpSpPr>
        <p:sp>
          <p:nvSpPr>
            <p:cNvPr id="107" name="Rectangle 18">
              <a:extLst>
                <a:ext uri="{FF2B5EF4-FFF2-40B4-BE49-F238E27FC236}">
                  <a16:creationId xmlns:a16="http://schemas.microsoft.com/office/drawing/2014/main" id="{BDE5D850-915E-45AA-B557-9E7BC8E3A150}"/>
                </a:ext>
              </a:extLst>
            </p:cNvPr>
            <p:cNvSpPr>
              <a:spLocks noChangeArrowheads="1"/>
            </p:cNvSpPr>
            <p:nvPr/>
          </p:nvSpPr>
          <p:spPr bwMode="auto">
            <a:xfrm>
              <a:off x="140932" y="3732343"/>
              <a:ext cx="2560320" cy="247321"/>
            </a:xfrm>
            <a:prstGeom prst="rect">
              <a:avLst/>
            </a:prstGeom>
            <a:solidFill>
              <a:srgbClr val="00264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pPr marL="55563" indent="-55563" algn="ctr">
                <a:lnSpc>
                  <a:spcPct val="100000"/>
                </a:lnSpc>
              </a:pPr>
              <a:r>
                <a:rPr lang="en-US" sz="1000" dirty="0">
                  <a:solidFill>
                    <a:srgbClr val="FFFFFF"/>
                  </a:solidFill>
                  <a:latin typeface="Georgia" panose="02040502050405020303" pitchFamily="18" charset="0"/>
                </a:rPr>
                <a:t>Management &amp; Employees</a:t>
              </a:r>
            </a:p>
          </p:txBody>
        </p:sp>
        <p:sp>
          <p:nvSpPr>
            <p:cNvPr id="108" name="TextBox 107">
              <a:extLst>
                <a:ext uri="{FF2B5EF4-FFF2-40B4-BE49-F238E27FC236}">
                  <a16:creationId xmlns:a16="http://schemas.microsoft.com/office/drawing/2014/main" id="{0EED8DA5-4404-44ED-97BA-F493AE917CB4}"/>
                </a:ext>
              </a:extLst>
            </p:cNvPr>
            <p:cNvSpPr txBox="1"/>
            <p:nvPr/>
          </p:nvSpPr>
          <p:spPr>
            <a:xfrm>
              <a:off x="140932" y="3960032"/>
              <a:ext cx="2560320" cy="936848"/>
            </a:xfrm>
            <a:prstGeom prst="rect">
              <a:avLst/>
            </a:prstGeom>
            <a:noFill/>
            <a:ln>
              <a:solidFill>
                <a:schemeClr val="tx1"/>
              </a:solidFill>
            </a:ln>
          </p:spPr>
          <p:txBody>
            <a:bodyPr wrap="square" rtlCol="0">
              <a:noAutofit/>
            </a:bodyPr>
            <a:lstStyle/>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Overall quality of management</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Experience, leadership, creativity</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Recruiting / retention of employees</a:t>
              </a:r>
            </a:p>
            <a:p>
              <a:pPr marL="171450" indent="-171450">
                <a:lnSpc>
                  <a:spcPct val="100000"/>
                </a:lnSpc>
                <a:buClr>
                  <a:srgbClr val="C8AD87"/>
                </a:buClr>
                <a:buSzPct val="120000"/>
                <a:buFont typeface="Arial" panose="020B0604020202020204" pitchFamily="34" charset="0"/>
                <a:buChar char="•"/>
              </a:pPr>
              <a:r>
                <a:rPr lang="en-US" sz="1000" dirty="0">
                  <a:latin typeface="Georgia" panose="02040502050405020303" pitchFamily="18" charset="0"/>
                </a:rPr>
                <a:t>Skill sets of professional employees</a:t>
              </a:r>
            </a:p>
          </p:txBody>
        </p:sp>
      </p:grpSp>
      <p:pic>
        <p:nvPicPr>
          <p:cNvPr id="4" name="Picture 3">
            <a:extLst>
              <a:ext uri="{FF2B5EF4-FFF2-40B4-BE49-F238E27FC236}">
                <a16:creationId xmlns:a16="http://schemas.microsoft.com/office/drawing/2014/main" id="{C7F76574-579F-E3B5-0808-CF5F69ACEE92}"/>
              </a:ext>
            </a:extLst>
          </p:cNvPr>
          <p:cNvPicPr>
            <a:picLocks noChangeAspect="1"/>
          </p:cNvPicPr>
          <p:nvPr/>
        </p:nvPicPr>
        <p:blipFill>
          <a:blip r:embed="rId2"/>
          <a:srcRect l="3774" r="3374"/>
          <a:stretch>
            <a:fillRect/>
          </a:stretch>
        </p:blipFill>
        <p:spPr>
          <a:xfrm>
            <a:off x="3772074" y="3981790"/>
            <a:ext cx="1603664" cy="406938"/>
          </a:xfrm>
          <a:prstGeom prst="rect">
            <a:avLst/>
          </a:prstGeom>
        </p:spPr>
      </p:pic>
    </p:spTree>
    <p:extLst>
      <p:ext uri="{BB962C8B-B14F-4D97-AF65-F5344CB8AC3E}">
        <p14:creationId xmlns:p14="http://schemas.microsoft.com/office/powerpoint/2010/main" val="336625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Quality of Earnings Adjustment Examples</a:t>
            </a:r>
          </a:p>
        </p:txBody>
      </p:sp>
      <p:sp>
        <p:nvSpPr>
          <p:cNvPr id="9" name="Text Placeholder 8">
            <a:extLst>
              <a:ext uri="{FF2B5EF4-FFF2-40B4-BE49-F238E27FC236}">
                <a16:creationId xmlns:a16="http://schemas.microsoft.com/office/drawing/2014/main" id="{191EE8A6-5DB5-4B6F-BE4D-83211F5D48D8}"/>
              </a:ext>
            </a:extLst>
          </p:cNvPr>
          <p:cNvSpPr>
            <a:spLocks noGrp="1"/>
          </p:cNvSpPr>
          <p:nvPr>
            <p:ph type="body" idx="12"/>
          </p:nvPr>
        </p:nvSpPr>
        <p:spPr>
          <a:xfrm>
            <a:off x="188052" y="987091"/>
            <a:ext cx="8538930" cy="5160982"/>
          </a:xfrm>
        </p:spPr>
        <p:txBody>
          <a:bodyPr/>
          <a:lstStyle/>
          <a:p>
            <a:r>
              <a:rPr lang="en-US" sz="1400" dirty="0"/>
              <a:t>Below are some common quality of earnings adjustments to consider:</a:t>
            </a:r>
          </a:p>
          <a:p>
            <a:endParaRPr lang="en-US" dirty="0"/>
          </a:p>
        </p:txBody>
      </p:sp>
      <p:sp>
        <p:nvSpPr>
          <p:cNvPr id="4" name="Rectangle 3">
            <a:extLst>
              <a:ext uri="{FF2B5EF4-FFF2-40B4-BE49-F238E27FC236}">
                <a16:creationId xmlns:a16="http://schemas.microsoft.com/office/drawing/2014/main" id="{2125FFCB-1235-4E5C-8897-EC5196933AA9}"/>
              </a:ext>
            </a:extLst>
          </p:cNvPr>
          <p:cNvSpPr/>
          <p:nvPr/>
        </p:nvSpPr>
        <p:spPr>
          <a:xfrm>
            <a:off x="3200400" y="1551071"/>
            <a:ext cx="2743200" cy="24360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Georgia" panose="02040502050405020303" pitchFamily="18" charset="0"/>
              </a:rPr>
              <a:t>Accounting or “GAAP”</a:t>
            </a:r>
          </a:p>
        </p:txBody>
      </p:sp>
      <p:sp>
        <p:nvSpPr>
          <p:cNvPr id="5" name="Rectangle 4">
            <a:extLst>
              <a:ext uri="{FF2B5EF4-FFF2-40B4-BE49-F238E27FC236}">
                <a16:creationId xmlns:a16="http://schemas.microsoft.com/office/drawing/2014/main" id="{4DA6DC2E-8C45-440A-B164-F93A2F5E7C07}"/>
              </a:ext>
            </a:extLst>
          </p:cNvPr>
          <p:cNvSpPr/>
          <p:nvPr/>
        </p:nvSpPr>
        <p:spPr>
          <a:xfrm>
            <a:off x="278641" y="1551071"/>
            <a:ext cx="2743200" cy="24360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Georgia" panose="02040502050405020303" pitchFamily="18" charset="0"/>
              </a:rPr>
              <a:t>Normalizing</a:t>
            </a:r>
          </a:p>
        </p:txBody>
      </p:sp>
      <p:sp>
        <p:nvSpPr>
          <p:cNvPr id="6" name="Rectangle 5">
            <a:extLst>
              <a:ext uri="{FF2B5EF4-FFF2-40B4-BE49-F238E27FC236}">
                <a16:creationId xmlns:a16="http://schemas.microsoft.com/office/drawing/2014/main" id="{72251C5B-82E7-48D8-A69E-B1EFB9271EF6}"/>
              </a:ext>
            </a:extLst>
          </p:cNvPr>
          <p:cNvSpPr/>
          <p:nvPr/>
        </p:nvSpPr>
        <p:spPr>
          <a:xfrm>
            <a:off x="6122159" y="1551071"/>
            <a:ext cx="2743200" cy="24360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Georgia" panose="02040502050405020303" pitchFamily="18" charset="0"/>
              </a:rPr>
              <a:t>Pro forma</a:t>
            </a:r>
          </a:p>
        </p:txBody>
      </p:sp>
      <p:sp>
        <p:nvSpPr>
          <p:cNvPr id="7" name="Text Placeholder 2">
            <a:extLst>
              <a:ext uri="{FF2B5EF4-FFF2-40B4-BE49-F238E27FC236}">
                <a16:creationId xmlns:a16="http://schemas.microsoft.com/office/drawing/2014/main" id="{AD3CAE22-EDC2-416E-9321-56F73D1AADA2}"/>
              </a:ext>
            </a:extLst>
          </p:cNvPr>
          <p:cNvSpPr txBox="1">
            <a:spLocks/>
          </p:cNvSpPr>
          <p:nvPr/>
        </p:nvSpPr>
        <p:spPr>
          <a:xfrm>
            <a:off x="278641" y="1991413"/>
            <a:ext cx="2743200" cy="3344091"/>
          </a:xfrm>
          <a:prstGeom prst="rect">
            <a:avLst/>
          </a:prstGeom>
        </p:spPr>
        <p:txBody>
          <a:bodyPr/>
          <a:lstStyle>
            <a:lvl1pPr marL="280988" indent="-280988" algn="l" rtl="0" eaLnBrk="0" fontAlgn="base" hangingPunct="0">
              <a:spcBef>
                <a:spcPct val="20000"/>
              </a:spcBef>
              <a:spcAft>
                <a:spcPct val="0"/>
              </a:spcAft>
              <a:buClr>
                <a:srgbClr val="003768"/>
              </a:buClr>
              <a:buSzPct val="100000"/>
              <a:buFont typeface="Wingdings" panose="05000000000000000000" pitchFamily="2" charset="2"/>
              <a:buChar char="§"/>
              <a:defRPr sz="1400">
                <a:solidFill>
                  <a:schemeClr val="tx1"/>
                </a:solidFill>
                <a:latin typeface="Gotham Narrow Book" pitchFamily="2" charset="0"/>
                <a:ea typeface="+mn-ea"/>
                <a:cs typeface="+mn-cs"/>
              </a:defRPr>
            </a:lvl1pPr>
            <a:lvl2pPr marL="457200" indent="-228600" algn="l" rtl="0" eaLnBrk="0" fontAlgn="base" hangingPunct="0">
              <a:spcBef>
                <a:spcPct val="20000"/>
              </a:spcBef>
              <a:spcAft>
                <a:spcPct val="0"/>
              </a:spcAft>
              <a:buClr>
                <a:srgbClr val="003768"/>
              </a:buClr>
              <a:buSzPct val="100000"/>
              <a:buFont typeface="Arial" panose="020B0604020202020204" pitchFamily="34" charset="0"/>
              <a:buChar char="•"/>
              <a:defRPr sz="1200">
                <a:solidFill>
                  <a:schemeClr val="tx1"/>
                </a:solidFill>
                <a:latin typeface="Gotham Narrow Book" pitchFamily="2" charset="0"/>
              </a:defRPr>
            </a:lvl2pPr>
            <a:lvl3pPr marL="693738" indent="-241300" algn="l" rtl="0" eaLnBrk="0" fontAlgn="base" hangingPunct="0">
              <a:spcBef>
                <a:spcPct val="20000"/>
              </a:spcBef>
              <a:spcAft>
                <a:spcPct val="0"/>
              </a:spcAft>
              <a:buClr>
                <a:srgbClr val="003768"/>
              </a:buClr>
              <a:buSzPct val="60000"/>
              <a:buFont typeface="Wingdings" pitchFamily="2" charset="2"/>
              <a:buChar char="q"/>
              <a:defRPr sz="1000">
                <a:solidFill>
                  <a:schemeClr val="tx1"/>
                </a:solidFill>
                <a:latin typeface="Gotham Narrow Book" pitchFamily="2" charset="0"/>
              </a:defRPr>
            </a:lvl3pPr>
            <a:lvl4pPr marL="973138" indent="-285750" algn="l" rtl="0" eaLnBrk="0" fontAlgn="base" hangingPunct="0">
              <a:spcBef>
                <a:spcPct val="20000"/>
              </a:spcBef>
              <a:spcAft>
                <a:spcPct val="0"/>
              </a:spcAft>
              <a:buClr>
                <a:srgbClr val="003768"/>
              </a:buClr>
              <a:buSzPct val="70000"/>
              <a:buFont typeface="Wingdings" panose="05000000000000000000" pitchFamily="2" charset="2"/>
              <a:buChar char="m"/>
              <a:defRPr sz="1000">
                <a:solidFill>
                  <a:schemeClr val="tx1"/>
                </a:solidFill>
                <a:latin typeface="Gotham Narrow Book" pitchFamily="2" charset="0"/>
              </a:defRPr>
            </a:lvl4pPr>
            <a:lvl5pPr marL="1150938" indent="-233363" algn="l" rtl="0" eaLnBrk="0" fontAlgn="base" hangingPunct="0">
              <a:spcBef>
                <a:spcPct val="20000"/>
              </a:spcBef>
              <a:spcAft>
                <a:spcPct val="0"/>
              </a:spcAft>
              <a:buClr>
                <a:srgbClr val="003768"/>
              </a:buClr>
              <a:buSzPct val="70000"/>
              <a:buFont typeface="Wingdings" panose="05000000000000000000" pitchFamily="2" charset="2"/>
              <a:buChar char="Ø"/>
              <a:defRPr sz="1000">
                <a:solidFill>
                  <a:schemeClr val="tx1"/>
                </a:solidFill>
                <a:latin typeface="Gotham Narrow Book" pitchFamily="2" charset="0"/>
              </a:defRPr>
            </a:lvl5pPr>
            <a:lvl6pPr marL="25146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9pPr>
          </a:lstStyle>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Unusual professional and legal fees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Transaction expenses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Owner/personal expenses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Management fees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Out-of-period revenue and expenses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FMV adjustments (e.g., compensation, rent)</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Discretionary expenses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FMV of related-party activities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Nonrecurring expenses or revenue</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Gain/loss on sale of assets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Unusual write-offs or accrual reversals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Relocation costs or recruiting fees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Employees who will not continue</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Severance costs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Noncash income or expense</a:t>
            </a:r>
          </a:p>
        </p:txBody>
      </p:sp>
      <p:sp>
        <p:nvSpPr>
          <p:cNvPr id="8" name="Text Placeholder 2">
            <a:extLst>
              <a:ext uri="{FF2B5EF4-FFF2-40B4-BE49-F238E27FC236}">
                <a16:creationId xmlns:a16="http://schemas.microsoft.com/office/drawing/2014/main" id="{594DEF74-1D3F-4091-88CD-93E6D155CBF1}"/>
              </a:ext>
            </a:extLst>
          </p:cNvPr>
          <p:cNvSpPr txBox="1">
            <a:spLocks/>
          </p:cNvSpPr>
          <p:nvPr/>
        </p:nvSpPr>
        <p:spPr>
          <a:xfrm>
            <a:off x="3192237" y="1991413"/>
            <a:ext cx="2743200" cy="3344091"/>
          </a:xfrm>
          <a:prstGeom prst="rect">
            <a:avLst/>
          </a:prstGeom>
        </p:spPr>
        <p:txBody>
          <a:bodyPr/>
          <a:lstStyle>
            <a:lvl1pPr marL="280988" indent="-280988" algn="l" rtl="0" eaLnBrk="0" fontAlgn="base" hangingPunct="0">
              <a:spcBef>
                <a:spcPct val="20000"/>
              </a:spcBef>
              <a:spcAft>
                <a:spcPct val="0"/>
              </a:spcAft>
              <a:buClr>
                <a:srgbClr val="003768"/>
              </a:buClr>
              <a:buSzPct val="100000"/>
              <a:buFont typeface="Wingdings" panose="05000000000000000000" pitchFamily="2" charset="2"/>
              <a:buChar char="§"/>
              <a:defRPr sz="1400">
                <a:solidFill>
                  <a:schemeClr val="tx1"/>
                </a:solidFill>
                <a:latin typeface="Gotham Narrow Book" pitchFamily="2" charset="0"/>
                <a:ea typeface="+mn-ea"/>
                <a:cs typeface="+mn-cs"/>
              </a:defRPr>
            </a:lvl1pPr>
            <a:lvl2pPr marL="457200" indent="-228600" algn="l" rtl="0" eaLnBrk="0" fontAlgn="base" hangingPunct="0">
              <a:spcBef>
                <a:spcPct val="20000"/>
              </a:spcBef>
              <a:spcAft>
                <a:spcPct val="0"/>
              </a:spcAft>
              <a:buClr>
                <a:srgbClr val="003768"/>
              </a:buClr>
              <a:buSzPct val="100000"/>
              <a:buFont typeface="Arial" panose="020B0604020202020204" pitchFamily="34" charset="0"/>
              <a:buChar char="•"/>
              <a:defRPr sz="1200">
                <a:solidFill>
                  <a:schemeClr val="tx1"/>
                </a:solidFill>
                <a:latin typeface="Gotham Narrow Book" pitchFamily="2" charset="0"/>
              </a:defRPr>
            </a:lvl2pPr>
            <a:lvl3pPr marL="693738" indent="-241300" algn="l" rtl="0" eaLnBrk="0" fontAlgn="base" hangingPunct="0">
              <a:spcBef>
                <a:spcPct val="20000"/>
              </a:spcBef>
              <a:spcAft>
                <a:spcPct val="0"/>
              </a:spcAft>
              <a:buClr>
                <a:srgbClr val="003768"/>
              </a:buClr>
              <a:buSzPct val="60000"/>
              <a:buFont typeface="Wingdings" pitchFamily="2" charset="2"/>
              <a:buChar char="q"/>
              <a:defRPr sz="1000">
                <a:solidFill>
                  <a:schemeClr val="tx1"/>
                </a:solidFill>
                <a:latin typeface="Gotham Narrow Book" pitchFamily="2" charset="0"/>
              </a:defRPr>
            </a:lvl3pPr>
            <a:lvl4pPr marL="973138" indent="-285750" algn="l" rtl="0" eaLnBrk="0" fontAlgn="base" hangingPunct="0">
              <a:spcBef>
                <a:spcPct val="20000"/>
              </a:spcBef>
              <a:spcAft>
                <a:spcPct val="0"/>
              </a:spcAft>
              <a:buClr>
                <a:srgbClr val="003768"/>
              </a:buClr>
              <a:buSzPct val="70000"/>
              <a:buFont typeface="Wingdings" panose="05000000000000000000" pitchFamily="2" charset="2"/>
              <a:buChar char="m"/>
              <a:defRPr sz="1000">
                <a:solidFill>
                  <a:schemeClr val="tx1"/>
                </a:solidFill>
                <a:latin typeface="Gotham Narrow Book" pitchFamily="2" charset="0"/>
              </a:defRPr>
            </a:lvl4pPr>
            <a:lvl5pPr marL="1150938" indent="-233363" algn="l" rtl="0" eaLnBrk="0" fontAlgn="base" hangingPunct="0">
              <a:spcBef>
                <a:spcPct val="20000"/>
              </a:spcBef>
              <a:spcAft>
                <a:spcPct val="0"/>
              </a:spcAft>
              <a:buClr>
                <a:srgbClr val="003768"/>
              </a:buClr>
              <a:buSzPct val="70000"/>
              <a:buFont typeface="Wingdings" panose="05000000000000000000" pitchFamily="2" charset="2"/>
              <a:buChar char="Ø"/>
              <a:defRPr sz="1000">
                <a:solidFill>
                  <a:schemeClr val="tx1"/>
                </a:solidFill>
                <a:latin typeface="Gotham Narrow Book" pitchFamily="2" charset="0"/>
              </a:defRPr>
            </a:lvl5pPr>
            <a:lvl6pPr marL="25146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9pPr>
          </a:lstStyle>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Percentage of completion accounting adjustments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Cash-to-accrual</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Accounting policy change</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Capitalizable expenses charged to repairs and maintenance, or other expense account</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Reserve adjustments (e.g., accounts receivable, inventory, warranty, gift card or rebate)</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Unconsolidated related parties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GAAP departures in revenue recognition or inventory accounting</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Unrecorded audit adjustments</a:t>
            </a:r>
          </a:p>
        </p:txBody>
      </p:sp>
      <p:sp>
        <p:nvSpPr>
          <p:cNvPr id="10" name="Text Placeholder 2">
            <a:extLst>
              <a:ext uri="{FF2B5EF4-FFF2-40B4-BE49-F238E27FC236}">
                <a16:creationId xmlns:a16="http://schemas.microsoft.com/office/drawing/2014/main" id="{DEFBE2DC-9450-400D-A9F7-80A550D54F1D}"/>
              </a:ext>
            </a:extLst>
          </p:cNvPr>
          <p:cNvSpPr txBox="1">
            <a:spLocks/>
          </p:cNvSpPr>
          <p:nvPr/>
        </p:nvSpPr>
        <p:spPr>
          <a:xfrm>
            <a:off x="6105832" y="1991413"/>
            <a:ext cx="2743200" cy="3344091"/>
          </a:xfrm>
          <a:prstGeom prst="rect">
            <a:avLst/>
          </a:prstGeom>
        </p:spPr>
        <p:txBody>
          <a:bodyPr/>
          <a:lstStyle>
            <a:lvl1pPr marL="280988" indent="-280988" algn="l" rtl="0" eaLnBrk="0" fontAlgn="base" hangingPunct="0">
              <a:spcBef>
                <a:spcPct val="20000"/>
              </a:spcBef>
              <a:spcAft>
                <a:spcPct val="0"/>
              </a:spcAft>
              <a:buClr>
                <a:srgbClr val="003768"/>
              </a:buClr>
              <a:buSzPct val="100000"/>
              <a:buFont typeface="Wingdings" panose="05000000000000000000" pitchFamily="2" charset="2"/>
              <a:buChar char="§"/>
              <a:defRPr sz="1400">
                <a:solidFill>
                  <a:schemeClr val="tx1"/>
                </a:solidFill>
                <a:latin typeface="Gotham Narrow Book" pitchFamily="2" charset="0"/>
                <a:ea typeface="+mn-ea"/>
                <a:cs typeface="+mn-cs"/>
              </a:defRPr>
            </a:lvl1pPr>
            <a:lvl2pPr marL="457200" indent="-228600" algn="l" rtl="0" eaLnBrk="0" fontAlgn="base" hangingPunct="0">
              <a:spcBef>
                <a:spcPct val="20000"/>
              </a:spcBef>
              <a:spcAft>
                <a:spcPct val="0"/>
              </a:spcAft>
              <a:buClr>
                <a:srgbClr val="003768"/>
              </a:buClr>
              <a:buSzPct val="100000"/>
              <a:buFont typeface="Arial" panose="020B0604020202020204" pitchFamily="34" charset="0"/>
              <a:buChar char="•"/>
              <a:defRPr sz="1200">
                <a:solidFill>
                  <a:schemeClr val="tx1"/>
                </a:solidFill>
                <a:latin typeface="Gotham Narrow Book" pitchFamily="2" charset="0"/>
              </a:defRPr>
            </a:lvl2pPr>
            <a:lvl3pPr marL="693738" indent="-241300" algn="l" rtl="0" eaLnBrk="0" fontAlgn="base" hangingPunct="0">
              <a:spcBef>
                <a:spcPct val="20000"/>
              </a:spcBef>
              <a:spcAft>
                <a:spcPct val="0"/>
              </a:spcAft>
              <a:buClr>
                <a:srgbClr val="003768"/>
              </a:buClr>
              <a:buSzPct val="60000"/>
              <a:buFont typeface="Wingdings" pitchFamily="2" charset="2"/>
              <a:buChar char="q"/>
              <a:defRPr sz="1000">
                <a:solidFill>
                  <a:schemeClr val="tx1"/>
                </a:solidFill>
                <a:latin typeface="Gotham Narrow Book" pitchFamily="2" charset="0"/>
              </a:defRPr>
            </a:lvl3pPr>
            <a:lvl4pPr marL="973138" indent="-285750" algn="l" rtl="0" eaLnBrk="0" fontAlgn="base" hangingPunct="0">
              <a:spcBef>
                <a:spcPct val="20000"/>
              </a:spcBef>
              <a:spcAft>
                <a:spcPct val="0"/>
              </a:spcAft>
              <a:buClr>
                <a:srgbClr val="003768"/>
              </a:buClr>
              <a:buSzPct val="70000"/>
              <a:buFont typeface="Wingdings" panose="05000000000000000000" pitchFamily="2" charset="2"/>
              <a:buChar char="m"/>
              <a:defRPr sz="1000">
                <a:solidFill>
                  <a:schemeClr val="tx1"/>
                </a:solidFill>
                <a:latin typeface="Gotham Narrow Book" pitchFamily="2" charset="0"/>
              </a:defRPr>
            </a:lvl4pPr>
            <a:lvl5pPr marL="1150938" indent="-233363" algn="l" rtl="0" eaLnBrk="0" fontAlgn="base" hangingPunct="0">
              <a:spcBef>
                <a:spcPct val="20000"/>
              </a:spcBef>
              <a:spcAft>
                <a:spcPct val="0"/>
              </a:spcAft>
              <a:buClr>
                <a:srgbClr val="003768"/>
              </a:buClr>
              <a:buSzPct val="70000"/>
              <a:buFont typeface="Wingdings" panose="05000000000000000000" pitchFamily="2" charset="2"/>
              <a:buChar char="Ø"/>
              <a:defRPr sz="1000">
                <a:solidFill>
                  <a:schemeClr val="tx1"/>
                </a:solidFill>
                <a:latin typeface="Gotham Narrow Book" pitchFamily="2" charset="0"/>
              </a:defRPr>
            </a:lvl5pPr>
            <a:lvl6pPr marL="25146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q"/>
              <a:defRPr sz="1400">
                <a:solidFill>
                  <a:schemeClr val="tx1"/>
                </a:solidFill>
                <a:latin typeface="+mn-lt"/>
              </a:defRPr>
            </a:lvl9pPr>
          </a:lstStyle>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Recent acquisitions/divestitures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Implemented cost-cutting initiatives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Increased pricing</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Carve-out and cost allocation</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Insourcing of production</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New/closed facilities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New/lost customers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New product lines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"Start-up" costs</a:t>
            </a:r>
          </a:p>
          <a:p>
            <a:pPr>
              <a:lnSpc>
                <a:spcPct val="100000"/>
              </a:lnSpc>
              <a:buClr>
                <a:schemeClr val="accent5"/>
              </a:buClr>
              <a:buSzPct val="120000"/>
              <a:buFont typeface="Arial" panose="020B0604020202020204" pitchFamily="34" charset="0"/>
              <a:buChar char="•"/>
            </a:pPr>
            <a:r>
              <a:rPr lang="en-US" sz="1200" kern="0" dirty="0">
                <a:latin typeface="Georgia" panose="02040502050405020303" pitchFamily="18" charset="0"/>
              </a:rPr>
              <a:t>Normalizing or run-rate adjustments (e.g., change in experience rates for insurance costs, medical claims, benefits, owners’ compensation, rental arrangements and vendor terms)</a:t>
            </a:r>
          </a:p>
        </p:txBody>
      </p:sp>
    </p:spTree>
    <p:extLst>
      <p:ext uri="{BB962C8B-B14F-4D97-AF65-F5344CB8AC3E}">
        <p14:creationId xmlns:p14="http://schemas.microsoft.com/office/powerpoint/2010/main" val="167956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t>Pre-Marketing Phase: Document Drafting</a:t>
            </a:r>
            <a:endParaRPr lang="en-US" dirty="0"/>
          </a:p>
        </p:txBody>
      </p:sp>
      <p:sp>
        <p:nvSpPr>
          <p:cNvPr id="3" name="Text Placeholder 2">
            <a:extLst>
              <a:ext uri="{FF2B5EF4-FFF2-40B4-BE49-F238E27FC236}">
                <a16:creationId xmlns:a16="http://schemas.microsoft.com/office/drawing/2014/main" id="{046FE91B-47FC-415F-A267-8D0E75417901}"/>
              </a:ext>
            </a:extLst>
          </p:cNvPr>
          <p:cNvSpPr>
            <a:spLocks noGrp="1"/>
          </p:cNvSpPr>
          <p:nvPr>
            <p:ph type="body" idx="12"/>
          </p:nvPr>
        </p:nvSpPr>
        <p:spPr>
          <a:xfrm>
            <a:off x="188052" y="996171"/>
            <a:ext cx="8538930" cy="5160982"/>
          </a:xfrm>
        </p:spPr>
        <p:txBody>
          <a:bodyPr/>
          <a:lstStyle/>
          <a:p>
            <a:r>
              <a:rPr lang="en-US" dirty="0"/>
              <a:t>Our due diligence working sessions allow us to start drafting the following key marketing documents:</a:t>
            </a:r>
          </a:p>
          <a:p>
            <a:pPr lvl="1"/>
            <a:r>
              <a:rPr lang="en-US" b="1" dirty="0"/>
              <a:t>Financial model </a:t>
            </a:r>
            <a:r>
              <a:rPr lang="en-US" dirty="0"/>
              <a:t>with customary five-year projections and pro forma expenses built in, reflecting findings from the seller QoE analysis</a:t>
            </a:r>
          </a:p>
          <a:p>
            <a:pPr lvl="1"/>
            <a:r>
              <a:rPr lang="en-US" b="1" dirty="0"/>
              <a:t>Buyers List </a:t>
            </a:r>
            <a:r>
              <a:rPr lang="en-US" dirty="0"/>
              <a:t>of thorough, carefully-curated potential investors consisting of both financial sponsors and strategic industry players</a:t>
            </a:r>
          </a:p>
          <a:p>
            <a:pPr lvl="1"/>
            <a:r>
              <a:rPr lang="en-US" b="1" dirty="0"/>
              <a:t>Teaser</a:t>
            </a:r>
            <a:r>
              <a:rPr lang="en-US" dirty="0"/>
              <a:t> presenting a high-level one-page overview of the opportunity on a no-names basis – </a:t>
            </a:r>
            <a:r>
              <a:rPr lang="en-US" u="sng" dirty="0"/>
              <a:t>this is the first document that would be shared with potential buyers to gauge interest and determine if they would like to learn more</a:t>
            </a:r>
          </a:p>
          <a:p>
            <a:pPr lvl="1"/>
            <a:r>
              <a:rPr lang="en-US" b="1" dirty="0"/>
              <a:t>Non-Disclosure Agreement </a:t>
            </a:r>
            <a:r>
              <a:rPr lang="en-US" dirty="0"/>
              <a:t>(NDA) with approval from Company counsel – </a:t>
            </a:r>
            <a:r>
              <a:rPr lang="en-US" u="sng" dirty="0"/>
              <a:t>to be executed after reviewing of a teaser in order to then receive the CIM </a:t>
            </a:r>
          </a:p>
          <a:p>
            <a:pPr lvl="1"/>
            <a:r>
              <a:rPr lang="en-US" b="1" dirty="0"/>
              <a:t>Confidential Information Memorandum </a:t>
            </a:r>
            <a:r>
              <a:rPr lang="en-US" dirty="0"/>
              <a:t>(CIM) presenting a detailed overview of the Company’s investment highlights, business model, financial results and outlook  -- </a:t>
            </a:r>
            <a:r>
              <a:rPr lang="en-US" u="sng" dirty="0"/>
              <a:t>essentially everything a potential buyer would need in order to submit an initial offer</a:t>
            </a:r>
          </a:p>
          <a:p>
            <a:pPr lvl="1"/>
            <a:endParaRPr lang="en-US" dirty="0"/>
          </a:p>
        </p:txBody>
      </p:sp>
      <p:grpSp>
        <p:nvGrpSpPr>
          <p:cNvPr id="34" name="Group 33">
            <a:extLst>
              <a:ext uri="{FF2B5EF4-FFF2-40B4-BE49-F238E27FC236}">
                <a16:creationId xmlns:a16="http://schemas.microsoft.com/office/drawing/2014/main" id="{1D659F4F-D7B9-478B-93C3-08835DD849D0}"/>
              </a:ext>
            </a:extLst>
          </p:cNvPr>
          <p:cNvGrpSpPr/>
          <p:nvPr/>
        </p:nvGrpSpPr>
        <p:grpSpPr>
          <a:xfrm>
            <a:off x="3200400" y="3191737"/>
            <a:ext cx="2743200" cy="2972822"/>
            <a:chOff x="295341" y="3223740"/>
            <a:chExt cx="2743200" cy="2972822"/>
          </a:xfrm>
        </p:grpSpPr>
        <p:sp>
          <p:nvSpPr>
            <p:cNvPr id="4" name="TextBox 3">
              <a:extLst>
                <a:ext uri="{FF2B5EF4-FFF2-40B4-BE49-F238E27FC236}">
                  <a16:creationId xmlns:a16="http://schemas.microsoft.com/office/drawing/2014/main" id="{483CDEEF-3FB7-4AE7-88FF-DA85E378A9BA}"/>
                </a:ext>
              </a:extLst>
            </p:cNvPr>
            <p:cNvSpPr txBox="1"/>
            <p:nvPr/>
          </p:nvSpPr>
          <p:spPr>
            <a:xfrm>
              <a:off x="295341" y="3223740"/>
              <a:ext cx="2743200" cy="265176"/>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Teaser</a:t>
              </a:r>
            </a:p>
          </p:txBody>
        </p:sp>
        <p:pic>
          <p:nvPicPr>
            <p:cNvPr id="2" name="Picture 1">
              <a:extLst>
                <a:ext uri="{FF2B5EF4-FFF2-40B4-BE49-F238E27FC236}">
                  <a16:creationId xmlns:a16="http://schemas.microsoft.com/office/drawing/2014/main" id="{AA657DB1-AEBF-4634-B4F0-0F7BC01BDE43}"/>
                </a:ext>
              </a:extLst>
            </p:cNvPr>
            <p:cNvPicPr>
              <a:picLocks noChangeAspect="1"/>
            </p:cNvPicPr>
            <p:nvPr/>
          </p:nvPicPr>
          <p:blipFill>
            <a:blip r:embed="rId3"/>
            <a:stretch>
              <a:fillRect/>
            </a:stretch>
          </p:blipFill>
          <p:spPr>
            <a:xfrm>
              <a:off x="704266" y="3557880"/>
              <a:ext cx="1978214" cy="2638682"/>
            </a:xfrm>
            <a:prstGeom prst="rect">
              <a:avLst/>
            </a:prstGeom>
            <a:effectLst>
              <a:outerShdw blurRad="50800" dist="38100" dir="2700000" algn="tl" rotWithShape="0">
                <a:prstClr val="black">
                  <a:alpha val="40000"/>
                </a:prstClr>
              </a:outerShdw>
            </a:effectLst>
          </p:spPr>
        </p:pic>
      </p:grpSp>
      <p:grpSp>
        <p:nvGrpSpPr>
          <p:cNvPr id="35" name="Group 34">
            <a:extLst>
              <a:ext uri="{FF2B5EF4-FFF2-40B4-BE49-F238E27FC236}">
                <a16:creationId xmlns:a16="http://schemas.microsoft.com/office/drawing/2014/main" id="{499EDC18-4B95-46A1-BED4-C398C865C208}"/>
              </a:ext>
            </a:extLst>
          </p:cNvPr>
          <p:cNvGrpSpPr/>
          <p:nvPr/>
        </p:nvGrpSpPr>
        <p:grpSpPr>
          <a:xfrm>
            <a:off x="6098265" y="3191737"/>
            <a:ext cx="2743200" cy="2972822"/>
            <a:chOff x="3225100" y="3223740"/>
            <a:chExt cx="2743200" cy="2972822"/>
          </a:xfrm>
        </p:grpSpPr>
        <p:sp>
          <p:nvSpPr>
            <p:cNvPr id="6" name="TextBox 5">
              <a:extLst>
                <a:ext uri="{FF2B5EF4-FFF2-40B4-BE49-F238E27FC236}">
                  <a16:creationId xmlns:a16="http://schemas.microsoft.com/office/drawing/2014/main" id="{4FC40153-CBD3-4778-BDEE-01CF3929A0ED}"/>
                </a:ext>
              </a:extLst>
            </p:cNvPr>
            <p:cNvSpPr txBox="1"/>
            <p:nvPr/>
          </p:nvSpPr>
          <p:spPr>
            <a:xfrm>
              <a:off x="3225100" y="3223740"/>
              <a:ext cx="2743200" cy="261609"/>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CIM</a:t>
              </a:r>
            </a:p>
          </p:txBody>
        </p:sp>
        <p:pic>
          <p:nvPicPr>
            <p:cNvPr id="9" name="Picture 8">
              <a:extLst>
                <a:ext uri="{FF2B5EF4-FFF2-40B4-BE49-F238E27FC236}">
                  <a16:creationId xmlns:a16="http://schemas.microsoft.com/office/drawing/2014/main" id="{01F57C96-6F76-4DC1-8CBD-C63BB16C8E3A}"/>
                </a:ext>
              </a:extLst>
            </p:cNvPr>
            <p:cNvPicPr>
              <a:picLocks noChangeAspect="1"/>
            </p:cNvPicPr>
            <p:nvPr/>
          </p:nvPicPr>
          <p:blipFill>
            <a:blip r:embed="rId4"/>
            <a:stretch>
              <a:fillRect/>
            </a:stretch>
          </p:blipFill>
          <p:spPr>
            <a:xfrm>
              <a:off x="3225100" y="3691119"/>
              <a:ext cx="2074992" cy="156028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42B8801-FE2F-45EE-9243-240E1C411347}"/>
                </a:ext>
              </a:extLst>
            </p:cNvPr>
            <p:cNvPicPr>
              <a:picLocks noChangeAspect="1"/>
            </p:cNvPicPr>
            <p:nvPr/>
          </p:nvPicPr>
          <p:blipFill>
            <a:blip r:embed="rId5"/>
            <a:stretch>
              <a:fillRect/>
            </a:stretch>
          </p:blipFill>
          <p:spPr>
            <a:xfrm>
              <a:off x="3787086" y="4554812"/>
              <a:ext cx="2181214" cy="1641750"/>
            </a:xfrm>
            <a:prstGeom prst="rect">
              <a:avLst/>
            </a:prstGeom>
            <a:effectLst>
              <a:outerShdw blurRad="50800" dist="38100" dir="2700000" algn="tl" rotWithShape="0">
                <a:prstClr val="black">
                  <a:alpha val="40000"/>
                </a:prstClr>
              </a:outerShdw>
            </a:effectLst>
          </p:spPr>
        </p:pic>
      </p:grpSp>
      <p:grpSp>
        <p:nvGrpSpPr>
          <p:cNvPr id="36" name="Group 35">
            <a:extLst>
              <a:ext uri="{FF2B5EF4-FFF2-40B4-BE49-F238E27FC236}">
                <a16:creationId xmlns:a16="http://schemas.microsoft.com/office/drawing/2014/main" id="{D0A71688-AC9F-48A6-BCA1-0106258B9A48}"/>
              </a:ext>
            </a:extLst>
          </p:cNvPr>
          <p:cNvGrpSpPr/>
          <p:nvPr/>
        </p:nvGrpSpPr>
        <p:grpSpPr>
          <a:xfrm>
            <a:off x="302535" y="3191737"/>
            <a:ext cx="2743200" cy="2972822"/>
            <a:chOff x="6105460" y="3223740"/>
            <a:chExt cx="2743200" cy="2972822"/>
          </a:xfrm>
        </p:grpSpPr>
        <p:sp>
          <p:nvSpPr>
            <p:cNvPr id="7" name="TextBox 6">
              <a:extLst>
                <a:ext uri="{FF2B5EF4-FFF2-40B4-BE49-F238E27FC236}">
                  <a16:creationId xmlns:a16="http://schemas.microsoft.com/office/drawing/2014/main" id="{C55FBF57-AE55-4036-97B9-886BE9A92696}"/>
                </a:ext>
              </a:extLst>
            </p:cNvPr>
            <p:cNvSpPr txBox="1"/>
            <p:nvPr/>
          </p:nvSpPr>
          <p:spPr>
            <a:xfrm>
              <a:off x="6105460" y="3223740"/>
              <a:ext cx="2743200" cy="261609"/>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Buyers List</a:t>
              </a:r>
            </a:p>
          </p:txBody>
        </p:sp>
        <p:pic>
          <p:nvPicPr>
            <p:cNvPr id="13" name="Picture 12">
              <a:extLst>
                <a:ext uri="{FF2B5EF4-FFF2-40B4-BE49-F238E27FC236}">
                  <a16:creationId xmlns:a16="http://schemas.microsoft.com/office/drawing/2014/main" id="{B7FE36AD-39E2-450D-B841-CF2A800DCAD1}"/>
                </a:ext>
              </a:extLst>
            </p:cNvPr>
            <p:cNvPicPr>
              <a:picLocks noChangeAspect="1"/>
            </p:cNvPicPr>
            <p:nvPr/>
          </p:nvPicPr>
          <p:blipFill>
            <a:blip r:embed="rId6"/>
            <a:stretch>
              <a:fillRect/>
            </a:stretch>
          </p:blipFill>
          <p:spPr>
            <a:xfrm>
              <a:off x="6105460" y="3679980"/>
              <a:ext cx="2040741" cy="164175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614A3E5B-140A-43C5-BD81-ADCC7D3F8CF5}"/>
                </a:ext>
              </a:extLst>
            </p:cNvPr>
            <p:cNvPicPr>
              <a:picLocks noChangeAspect="1"/>
            </p:cNvPicPr>
            <p:nvPr/>
          </p:nvPicPr>
          <p:blipFill>
            <a:blip r:embed="rId7"/>
            <a:stretch>
              <a:fillRect/>
            </a:stretch>
          </p:blipFill>
          <p:spPr>
            <a:xfrm>
              <a:off x="6791526" y="4554812"/>
              <a:ext cx="2057134" cy="164175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3843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Marketing Phase</a:t>
            </a:r>
          </a:p>
        </p:txBody>
      </p:sp>
      <p:sp>
        <p:nvSpPr>
          <p:cNvPr id="3" name="Text Placeholder 2">
            <a:extLst>
              <a:ext uri="{FF2B5EF4-FFF2-40B4-BE49-F238E27FC236}">
                <a16:creationId xmlns:a16="http://schemas.microsoft.com/office/drawing/2014/main" id="{046FE91B-47FC-415F-A267-8D0E75417901}"/>
              </a:ext>
            </a:extLst>
          </p:cNvPr>
          <p:cNvSpPr>
            <a:spLocks noGrp="1"/>
          </p:cNvSpPr>
          <p:nvPr>
            <p:ph type="body" idx="12"/>
          </p:nvPr>
        </p:nvSpPr>
        <p:spPr>
          <a:xfrm>
            <a:off x="188052" y="996171"/>
            <a:ext cx="8538930" cy="5160982"/>
          </a:xfrm>
        </p:spPr>
        <p:txBody>
          <a:bodyPr/>
          <a:lstStyle/>
          <a:p>
            <a:r>
              <a:rPr lang="en-US" dirty="0"/>
              <a:t>During the marketing phase, we focus on executing a thoughtful, comprehensive marketing process designed to identify the strongest potential partners and  induce a premium valuation, while prioritizing confidentiality and efficiency.</a:t>
            </a:r>
          </a:p>
          <a:p>
            <a:r>
              <a:rPr lang="en-US" dirty="0"/>
              <a:t>Other than management meetings, we strive to handle a majority of the diligence questions ourselves in order to minimize burden/disruption to our clients. That being said, we also keep the process well-documented so that we can share thorough status updates with our client on a regular basis to keep them in the loop  throughout the entire phase.</a:t>
            </a:r>
          </a:p>
          <a:p>
            <a:r>
              <a:rPr lang="en-US" dirty="0"/>
              <a:t>The key steps of our process include: </a:t>
            </a:r>
          </a:p>
        </p:txBody>
      </p:sp>
      <p:sp>
        <p:nvSpPr>
          <p:cNvPr id="4" name="TextBox 3">
            <a:extLst>
              <a:ext uri="{FF2B5EF4-FFF2-40B4-BE49-F238E27FC236}">
                <a16:creationId xmlns:a16="http://schemas.microsoft.com/office/drawing/2014/main" id="{483CDEEF-3FB7-4AE7-88FF-DA85E378A9BA}"/>
              </a:ext>
            </a:extLst>
          </p:cNvPr>
          <p:cNvSpPr txBox="1"/>
          <p:nvPr/>
        </p:nvSpPr>
        <p:spPr>
          <a:xfrm>
            <a:off x="3200400" y="2440149"/>
            <a:ext cx="2743200" cy="265176"/>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IOI Phase</a:t>
            </a:r>
          </a:p>
        </p:txBody>
      </p:sp>
      <p:sp>
        <p:nvSpPr>
          <p:cNvPr id="6" name="TextBox 5">
            <a:extLst>
              <a:ext uri="{FF2B5EF4-FFF2-40B4-BE49-F238E27FC236}">
                <a16:creationId xmlns:a16="http://schemas.microsoft.com/office/drawing/2014/main" id="{4FC40153-CBD3-4778-BDEE-01CF3929A0ED}"/>
              </a:ext>
            </a:extLst>
          </p:cNvPr>
          <p:cNvSpPr txBox="1"/>
          <p:nvPr/>
        </p:nvSpPr>
        <p:spPr>
          <a:xfrm>
            <a:off x="6098265" y="2440149"/>
            <a:ext cx="2743200" cy="261609"/>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LOI Phase </a:t>
            </a:r>
          </a:p>
        </p:txBody>
      </p:sp>
      <p:sp>
        <p:nvSpPr>
          <p:cNvPr id="7" name="TextBox 6">
            <a:extLst>
              <a:ext uri="{FF2B5EF4-FFF2-40B4-BE49-F238E27FC236}">
                <a16:creationId xmlns:a16="http://schemas.microsoft.com/office/drawing/2014/main" id="{C55FBF57-AE55-4036-97B9-886BE9A92696}"/>
              </a:ext>
            </a:extLst>
          </p:cNvPr>
          <p:cNvSpPr txBox="1"/>
          <p:nvPr/>
        </p:nvSpPr>
        <p:spPr>
          <a:xfrm>
            <a:off x="302535" y="2440149"/>
            <a:ext cx="2743200" cy="261609"/>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Initial Outreach</a:t>
            </a:r>
          </a:p>
        </p:txBody>
      </p:sp>
      <p:sp>
        <p:nvSpPr>
          <p:cNvPr id="15" name="Rectangle 14">
            <a:extLst>
              <a:ext uri="{FF2B5EF4-FFF2-40B4-BE49-F238E27FC236}">
                <a16:creationId xmlns:a16="http://schemas.microsoft.com/office/drawing/2014/main" id="{B4153D78-271D-4DE2-A7A9-B03CEB69F873}"/>
              </a:ext>
            </a:extLst>
          </p:cNvPr>
          <p:cNvSpPr/>
          <p:nvPr/>
        </p:nvSpPr>
        <p:spPr bwMode="auto">
          <a:xfrm>
            <a:off x="567711" y="2831404"/>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ea typeface="+mn-ea"/>
                <a:cs typeface="+mn-cs"/>
              </a:rPr>
              <a:t>Managing </a:t>
            </a:r>
            <a:r>
              <a:rPr lang="en-US" sz="1000" kern="1200" dirty="0">
                <a:solidFill>
                  <a:schemeClr val="tx1"/>
                </a:solidFill>
                <a:latin typeface="Georgia" panose="02040502050405020303" pitchFamily="18" charset="0"/>
              </a:rPr>
              <a:t>Directors &amp; Directors i</a:t>
            </a:r>
            <a:r>
              <a:rPr lang="en-US" sz="1000" kern="1200" dirty="0">
                <a:solidFill>
                  <a:schemeClr val="tx1"/>
                </a:solidFill>
                <a:latin typeface="Georgia" panose="02040502050405020303" pitchFamily="18" charset="0"/>
                <a:ea typeface="+mn-ea"/>
                <a:cs typeface="+mn-cs"/>
              </a:rPr>
              <a:t>nitiate contact</a:t>
            </a:r>
          </a:p>
        </p:txBody>
      </p:sp>
      <p:sp>
        <p:nvSpPr>
          <p:cNvPr id="16" name="Rectangle 15">
            <a:extLst>
              <a:ext uri="{FF2B5EF4-FFF2-40B4-BE49-F238E27FC236}">
                <a16:creationId xmlns:a16="http://schemas.microsoft.com/office/drawing/2014/main" id="{B28D3496-251B-467D-AC25-B8AEC1D24228}"/>
              </a:ext>
            </a:extLst>
          </p:cNvPr>
          <p:cNvSpPr/>
          <p:nvPr/>
        </p:nvSpPr>
        <p:spPr bwMode="auto">
          <a:xfrm>
            <a:off x="567711" y="4393210"/>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Negotiate and execute NDA</a:t>
            </a:r>
          </a:p>
        </p:txBody>
      </p:sp>
      <p:sp>
        <p:nvSpPr>
          <p:cNvPr id="17" name="Rectangle 16">
            <a:extLst>
              <a:ext uri="{FF2B5EF4-FFF2-40B4-BE49-F238E27FC236}">
                <a16:creationId xmlns:a16="http://schemas.microsoft.com/office/drawing/2014/main" id="{794F5C02-A1C9-4549-A32A-1282DCE9BC98}"/>
              </a:ext>
            </a:extLst>
          </p:cNvPr>
          <p:cNvSpPr/>
          <p:nvPr/>
        </p:nvSpPr>
        <p:spPr bwMode="auto">
          <a:xfrm>
            <a:off x="567711" y="5174113"/>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Send CIM &amp; Indication of Interest (IOI) process letter</a:t>
            </a:r>
          </a:p>
        </p:txBody>
      </p:sp>
      <p:sp>
        <p:nvSpPr>
          <p:cNvPr id="18" name="Rectangle 17">
            <a:extLst>
              <a:ext uri="{FF2B5EF4-FFF2-40B4-BE49-F238E27FC236}">
                <a16:creationId xmlns:a16="http://schemas.microsoft.com/office/drawing/2014/main" id="{7E4208B5-54A0-46DB-AB71-D0031C71ABC5}"/>
              </a:ext>
            </a:extLst>
          </p:cNvPr>
          <p:cNvSpPr/>
          <p:nvPr/>
        </p:nvSpPr>
        <p:spPr bwMode="auto">
          <a:xfrm>
            <a:off x="567711" y="5955013"/>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MHH holds follow-up calls/virtual meetings with interested parties</a:t>
            </a:r>
          </a:p>
        </p:txBody>
      </p:sp>
      <p:sp>
        <p:nvSpPr>
          <p:cNvPr id="19" name="Rectangle 18">
            <a:extLst>
              <a:ext uri="{FF2B5EF4-FFF2-40B4-BE49-F238E27FC236}">
                <a16:creationId xmlns:a16="http://schemas.microsoft.com/office/drawing/2014/main" id="{81364451-C64C-4D2D-AE3E-3E82F4965F6C}"/>
              </a:ext>
            </a:extLst>
          </p:cNvPr>
          <p:cNvSpPr/>
          <p:nvPr/>
        </p:nvSpPr>
        <p:spPr bwMode="auto">
          <a:xfrm>
            <a:off x="3465576" y="2831404"/>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Collect &amp; review non-binding IOIs</a:t>
            </a:r>
          </a:p>
        </p:txBody>
      </p:sp>
      <p:sp>
        <p:nvSpPr>
          <p:cNvPr id="20" name="Rectangle 19">
            <a:extLst>
              <a:ext uri="{FF2B5EF4-FFF2-40B4-BE49-F238E27FC236}">
                <a16:creationId xmlns:a16="http://schemas.microsoft.com/office/drawing/2014/main" id="{7CA30FBF-2543-42EF-A943-1EE1E92B6E5F}"/>
              </a:ext>
            </a:extLst>
          </p:cNvPr>
          <p:cNvSpPr/>
          <p:nvPr/>
        </p:nvSpPr>
        <p:spPr bwMode="auto">
          <a:xfrm>
            <a:off x="3465576" y="4393210"/>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Invite 3-6 buyers to management meetings</a:t>
            </a:r>
          </a:p>
        </p:txBody>
      </p:sp>
      <p:sp>
        <p:nvSpPr>
          <p:cNvPr id="21" name="Rectangle 20">
            <a:extLst>
              <a:ext uri="{FF2B5EF4-FFF2-40B4-BE49-F238E27FC236}">
                <a16:creationId xmlns:a16="http://schemas.microsoft.com/office/drawing/2014/main" id="{7A43CD67-7953-4972-A514-48EB9F49B65D}"/>
              </a:ext>
            </a:extLst>
          </p:cNvPr>
          <p:cNvSpPr/>
          <p:nvPr/>
        </p:nvSpPr>
        <p:spPr bwMode="auto">
          <a:xfrm>
            <a:off x="3465576" y="5955013"/>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Host management meetings</a:t>
            </a:r>
          </a:p>
        </p:txBody>
      </p:sp>
      <p:sp>
        <p:nvSpPr>
          <p:cNvPr id="22" name="Rectangle 21">
            <a:extLst>
              <a:ext uri="{FF2B5EF4-FFF2-40B4-BE49-F238E27FC236}">
                <a16:creationId xmlns:a16="http://schemas.microsoft.com/office/drawing/2014/main" id="{B841CA3A-3554-4F05-A009-A7B45D1743F4}"/>
              </a:ext>
            </a:extLst>
          </p:cNvPr>
          <p:cNvSpPr/>
          <p:nvPr/>
        </p:nvSpPr>
        <p:spPr bwMode="auto">
          <a:xfrm>
            <a:off x="6363441" y="2831404"/>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Collect and review LOIs</a:t>
            </a:r>
          </a:p>
        </p:txBody>
      </p:sp>
      <p:sp>
        <p:nvSpPr>
          <p:cNvPr id="23" name="Rectangle 22">
            <a:extLst>
              <a:ext uri="{FF2B5EF4-FFF2-40B4-BE49-F238E27FC236}">
                <a16:creationId xmlns:a16="http://schemas.microsoft.com/office/drawing/2014/main" id="{3A073A05-3D82-439A-BBB6-71B66278C080}"/>
              </a:ext>
            </a:extLst>
          </p:cNvPr>
          <p:cNvSpPr/>
          <p:nvPr/>
        </p:nvSpPr>
        <p:spPr bwMode="auto">
          <a:xfrm>
            <a:off x="6363441" y="5955013"/>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Select buyer &amp; execute LOI</a:t>
            </a:r>
          </a:p>
        </p:txBody>
      </p:sp>
      <p:sp>
        <p:nvSpPr>
          <p:cNvPr id="25" name="Arrow: Down 24">
            <a:extLst>
              <a:ext uri="{FF2B5EF4-FFF2-40B4-BE49-F238E27FC236}">
                <a16:creationId xmlns:a16="http://schemas.microsoft.com/office/drawing/2014/main" id="{7AF4DB4C-24FF-4BE6-B239-6138113B7CC3}"/>
              </a:ext>
            </a:extLst>
          </p:cNvPr>
          <p:cNvSpPr/>
          <p:nvPr/>
        </p:nvSpPr>
        <p:spPr bwMode="auto">
          <a:xfrm>
            <a:off x="1582695" y="3420605"/>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716FCB68-A576-4DC7-A59B-19415F96C063}"/>
              </a:ext>
            </a:extLst>
          </p:cNvPr>
          <p:cNvSpPr/>
          <p:nvPr/>
        </p:nvSpPr>
        <p:spPr>
          <a:xfrm rot="16200000">
            <a:off x="1522867" y="4663820"/>
            <a:ext cx="3200400" cy="48074"/>
          </a:xfrm>
          <a:prstGeom prst="rect">
            <a:avLst/>
          </a:prstGeom>
          <a:solidFill>
            <a:schemeClr val="accent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solidFill>
                <a:srgbClr val="000000"/>
              </a:solidFill>
              <a:effectLst/>
              <a:uFillTx/>
              <a:latin typeface="Calibri"/>
              <a:ea typeface="Calibri"/>
              <a:cs typeface="Calibri"/>
              <a:sym typeface="Calibri"/>
            </a:endParaRPr>
          </a:p>
        </p:txBody>
      </p:sp>
      <p:sp>
        <p:nvSpPr>
          <p:cNvPr id="28" name="Rectangle 27">
            <a:extLst>
              <a:ext uri="{FF2B5EF4-FFF2-40B4-BE49-F238E27FC236}">
                <a16:creationId xmlns:a16="http://schemas.microsoft.com/office/drawing/2014/main" id="{9320DA9C-64E0-4B97-8C39-812B48081240}"/>
              </a:ext>
            </a:extLst>
          </p:cNvPr>
          <p:cNvSpPr/>
          <p:nvPr/>
        </p:nvSpPr>
        <p:spPr bwMode="auto">
          <a:xfrm>
            <a:off x="567711" y="3612307"/>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Send follow-up email with the teaser and NDA attached</a:t>
            </a:r>
          </a:p>
        </p:txBody>
      </p:sp>
      <p:sp>
        <p:nvSpPr>
          <p:cNvPr id="29" name="Rectangle 28">
            <a:extLst>
              <a:ext uri="{FF2B5EF4-FFF2-40B4-BE49-F238E27FC236}">
                <a16:creationId xmlns:a16="http://schemas.microsoft.com/office/drawing/2014/main" id="{84381C11-A746-4B17-A14D-755A1C16FE45}"/>
              </a:ext>
            </a:extLst>
          </p:cNvPr>
          <p:cNvSpPr/>
          <p:nvPr/>
        </p:nvSpPr>
        <p:spPr bwMode="auto">
          <a:xfrm>
            <a:off x="3465576" y="5174113"/>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Prepare Management Presentation (MP) &amp; assist in team practice runs / preparation</a:t>
            </a:r>
          </a:p>
        </p:txBody>
      </p:sp>
      <p:sp>
        <p:nvSpPr>
          <p:cNvPr id="30" name="Rectangle 29">
            <a:extLst>
              <a:ext uri="{FF2B5EF4-FFF2-40B4-BE49-F238E27FC236}">
                <a16:creationId xmlns:a16="http://schemas.microsoft.com/office/drawing/2014/main" id="{B489547F-E5A3-4503-B328-7996EF9CE298}"/>
              </a:ext>
            </a:extLst>
          </p:cNvPr>
          <p:cNvSpPr/>
          <p:nvPr/>
        </p:nvSpPr>
        <p:spPr bwMode="auto">
          <a:xfrm>
            <a:off x="6363441" y="4913810"/>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Negotiate LOI terms to collect best &amp; final offers</a:t>
            </a:r>
          </a:p>
        </p:txBody>
      </p:sp>
      <p:sp>
        <p:nvSpPr>
          <p:cNvPr id="32" name="Arrow: Down 31">
            <a:extLst>
              <a:ext uri="{FF2B5EF4-FFF2-40B4-BE49-F238E27FC236}">
                <a16:creationId xmlns:a16="http://schemas.microsoft.com/office/drawing/2014/main" id="{39182BDD-9D83-4A57-AF61-C607D69EE54B}"/>
              </a:ext>
            </a:extLst>
          </p:cNvPr>
          <p:cNvSpPr/>
          <p:nvPr/>
        </p:nvSpPr>
        <p:spPr bwMode="auto">
          <a:xfrm>
            <a:off x="1582695" y="4201508"/>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33" name="Arrow: Down 32">
            <a:extLst>
              <a:ext uri="{FF2B5EF4-FFF2-40B4-BE49-F238E27FC236}">
                <a16:creationId xmlns:a16="http://schemas.microsoft.com/office/drawing/2014/main" id="{26D75E11-2453-432A-9593-7004C908220F}"/>
              </a:ext>
            </a:extLst>
          </p:cNvPr>
          <p:cNvSpPr/>
          <p:nvPr/>
        </p:nvSpPr>
        <p:spPr bwMode="auto">
          <a:xfrm>
            <a:off x="1582695" y="4982411"/>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37" name="Arrow: Down 36">
            <a:extLst>
              <a:ext uri="{FF2B5EF4-FFF2-40B4-BE49-F238E27FC236}">
                <a16:creationId xmlns:a16="http://schemas.microsoft.com/office/drawing/2014/main" id="{7D5A8CAE-095D-4BB6-8DF2-83AFDEA82B9A}"/>
              </a:ext>
            </a:extLst>
          </p:cNvPr>
          <p:cNvSpPr/>
          <p:nvPr/>
        </p:nvSpPr>
        <p:spPr bwMode="auto">
          <a:xfrm>
            <a:off x="1582695" y="5763312"/>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38" name="Arrow: Down 37">
            <a:extLst>
              <a:ext uri="{FF2B5EF4-FFF2-40B4-BE49-F238E27FC236}">
                <a16:creationId xmlns:a16="http://schemas.microsoft.com/office/drawing/2014/main" id="{8CCEF95E-271E-4D4B-94B8-DBAC87A99266}"/>
              </a:ext>
            </a:extLst>
          </p:cNvPr>
          <p:cNvSpPr/>
          <p:nvPr/>
        </p:nvSpPr>
        <p:spPr bwMode="auto">
          <a:xfrm>
            <a:off x="4480560" y="3420605"/>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39" name="Arrow: Down 38">
            <a:extLst>
              <a:ext uri="{FF2B5EF4-FFF2-40B4-BE49-F238E27FC236}">
                <a16:creationId xmlns:a16="http://schemas.microsoft.com/office/drawing/2014/main" id="{4361C0BD-5897-4CA8-9859-311CE8279BB0}"/>
              </a:ext>
            </a:extLst>
          </p:cNvPr>
          <p:cNvSpPr/>
          <p:nvPr/>
        </p:nvSpPr>
        <p:spPr bwMode="auto">
          <a:xfrm>
            <a:off x="4480560" y="4201508"/>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40" name="Arrow: Down 39">
            <a:extLst>
              <a:ext uri="{FF2B5EF4-FFF2-40B4-BE49-F238E27FC236}">
                <a16:creationId xmlns:a16="http://schemas.microsoft.com/office/drawing/2014/main" id="{7C6D887E-C93F-4DA5-9AC2-3E88ACD1FF78}"/>
              </a:ext>
            </a:extLst>
          </p:cNvPr>
          <p:cNvSpPr/>
          <p:nvPr/>
        </p:nvSpPr>
        <p:spPr bwMode="auto">
          <a:xfrm>
            <a:off x="4480560" y="5763312"/>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41" name="Arrow: Down 40">
            <a:extLst>
              <a:ext uri="{FF2B5EF4-FFF2-40B4-BE49-F238E27FC236}">
                <a16:creationId xmlns:a16="http://schemas.microsoft.com/office/drawing/2014/main" id="{BD34C0B6-F1D6-4C2A-9055-083358856001}"/>
              </a:ext>
            </a:extLst>
          </p:cNvPr>
          <p:cNvSpPr/>
          <p:nvPr/>
        </p:nvSpPr>
        <p:spPr bwMode="auto">
          <a:xfrm>
            <a:off x="7378425" y="5633161"/>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42" name="Arrow: Down 41">
            <a:extLst>
              <a:ext uri="{FF2B5EF4-FFF2-40B4-BE49-F238E27FC236}">
                <a16:creationId xmlns:a16="http://schemas.microsoft.com/office/drawing/2014/main" id="{0F34A48C-F7D4-4D52-8FB9-529249C29B32}"/>
              </a:ext>
            </a:extLst>
          </p:cNvPr>
          <p:cNvSpPr/>
          <p:nvPr/>
        </p:nvSpPr>
        <p:spPr bwMode="auto">
          <a:xfrm>
            <a:off x="7378425" y="3550755"/>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44" name="Arrow: Down 43">
            <a:extLst>
              <a:ext uri="{FF2B5EF4-FFF2-40B4-BE49-F238E27FC236}">
                <a16:creationId xmlns:a16="http://schemas.microsoft.com/office/drawing/2014/main" id="{57900F61-BA59-4834-A602-99FCC7952C73}"/>
              </a:ext>
            </a:extLst>
          </p:cNvPr>
          <p:cNvSpPr/>
          <p:nvPr/>
        </p:nvSpPr>
        <p:spPr bwMode="auto">
          <a:xfrm rot="16200000">
            <a:off x="3147999" y="3005140"/>
            <a:ext cx="103232" cy="201170"/>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74AA23B1-AEC9-4DA3-9F47-EABA4B1285FF}"/>
              </a:ext>
            </a:extLst>
          </p:cNvPr>
          <p:cNvSpPr/>
          <p:nvPr/>
        </p:nvSpPr>
        <p:spPr>
          <a:xfrm>
            <a:off x="2963694" y="6239983"/>
            <a:ext cx="183411" cy="48074"/>
          </a:xfrm>
          <a:prstGeom prst="rect">
            <a:avLst/>
          </a:prstGeom>
          <a:solidFill>
            <a:schemeClr val="accent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solidFill>
                <a:srgbClr val="000000"/>
              </a:solidFill>
              <a:effectLst/>
              <a:uFillTx/>
              <a:latin typeface="Calibri"/>
              <a:ea typeface="Calibri"/>
              <a:cs typeface="Calibri"/>
              <a:sym typeface="Calibri"/>
            </a:endParaRPr>
          </a:p>
        </p:txBody>
      </p:sp>
      <p:sp>
        <p:nvSpPr>
          <p:cNvPr id="46" name="Rectangle 45">
            <a:extLst>
              <a:ext uri="{FF2B5EF4-FFF2-40B4-BE49-F238E27FC236}">
                <a16:creationId xmlns:a16="http://schemas.microsoft.com/office/drawing/2014/main" id="{91A8BCAE-7466-4E34-A2EC-4E5B6CB63D7B}"/>
              </a:ext>
            </a:extLst>
          </p:cNvPr>
          <p:cNvSpPr/>
          <p:nvPr/>
        </p:nvSpPr>
        <p:spPr>
          <a:xfrm rot="16200000">
            <a:off x="4433846" y="4663820"/>
            <a:ext cx="3200400" cy="48074"/>
          </a:xfrm>
          <a:prstGeom prst="rect">
            <a:avLst/>
          </a:prstGeom>
          <a:solidFill>
            <a:schemeClr val="accent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solidFill>
                <a:srgbClr val="000000"/>
              </a:solidFill>
              <a:effectLst/>
              <a:uFillTx/>
              <a:latin typeface="Calibri"/>
              <a:ea typeface="Calibri"/>
              <a:cs typeface="Calibri"/>
              <a:sym typeface="Calibri"/>
            </a:endParaRPr>
          </a:p>
        </p:txBody>
      </p:sp>
      <p:sp>
        <p:nvSpPr>
          <p:cNvPr id="47" name="Arrow: Down 46">
            <a:extLst>
              <a:ext uri="{FF2B5EF4-FFF2-40B4-BE49-F238E27FC236}">
                <a16:creationId xmlns:a16="http://schemas.microsoft.com/office/drawing/2014/main" id="{CAE7964B-2964-4FF9-92BB-B441E5F846FD}"/>
              </a:ext>
            </a:extLst>
          </p:cNvPr>
          <p:cNvSpPr/>
          <p:nvPr/>
        </p:nvSpPr>
        <p:spPr bwMode="auto">
          <a:xfrm rot="16200000">
            <a:off x="6058978" y="3005140"/>
            <a:ext cx="103232" cy="201170"/>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C7F7D487-0543-4BD4-B8EC-E3167F441F6D}"/>
              </a:ext>
            </a:extLst>
          </p:cNvPr>
          <p:cNvSpPr/>
          <p:nvPr/>
        </p:nvSpPr>
        <p:spPr>
          <a:xfrm>
            <a:off x="5874673" y="6239983"/>
            <a:ext cx="183411" cy="48074"/>
          </a:xfrm>
          <a:prstGeom prst="rect">
            <a:avLst/>
          </a:prstGeom>
          <a:solidFill>
            <a:schemeClr val="accent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solidFill>
                <a:srgbClr val="000000"/>
              </a:solidFill>
              <a:effectLst/>
              <a:uFillTx/>
              <a:latin typeface="Calibri"/>
              <a:ea typeface="Calibri"/>
              <a:cs typeface="Calibri"/>
              <a:sym typeface="Calibri"/>
            </a:endParaRPr>
          </a:p>
        </p:txBody>
      </p:sp>
      <p:sp>
        <p:nvSpPr>
          <p:cNvPr id="36" name="Rectangle 35">
            <a:extLst>
              <a:ext uri="{FF2B5EF4-FFF2-40B4-BE49-F238E27FC236}">
                <a16:creationId xmlns:a16="http://schemas.microsoft.com/office/drawing/2014/main" id="{6DB3B2E6-A50C-4F47-BBD7-57833741CFEB}"/>
              </a:ext>
            </a:extLst>
          </p:cNvPr>
          <p:cNvSpPr/>
          <p:nvPr/>
        </p:nvSpPr>
        <p:spPr bwMode="auto">
          <a:xfrm>
            <a:off x="3465576" y="3612307"/>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Open pre-LOI data room with additional information</a:t>
            </a:r>
          </a:p>
        </p:txBody>
      </p:sp>
      <p:sp>
        <p:nvSpPr>
          <p:cNvPr id="43" name="Rectangle 42">
            <a:extLst>
              <a:ext uri="{FF2B5EF4-FFF2-40B4-BE49-F238E27FC236}">
                <a16:creationId xmlns:a16="http://schemas.microsoft.com/office/drawing/2014/main" id="{73D797D3-31D1-445B-AB1E-BACE52419226}"/>
              </a:ext>
            </a:extLst>
          </p:cNvPr>
          <p:cNvSpPr/>
          <p:nvPr/>
        </p:nvSpPr>
        <p:spPr bwMode="auto">
          <a:xfrm>
            <a:off x="6355504" y="3872607"/>
            <a:ext cx="2212848" cy="54864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Update data room for any additional information needed</a:t>
            </a:r>
          </a:p>
        </p:txBody>
      </p:sp>
      <p:sp>
        <p:nvSpPr>
          <p:cNvPr id="49" name="Arrow: Down 48">
            <a:extLst>
              <a:ext uri="{FF2B5EF4-FFF2-40B4-BE49-F238E27FC236}">
                <a16:creationId xmlns:a16="http://schemas.microsoft.com/office/drawing/2014/main" id="{4CB1D706-E8C5-406D-887C-46DA238DAF6D}"/>
              </a:ext>
            </a:extLst>
          </p:cNvPr>
          <p:cNvSpPr/>
          <p:nvPr/>
        </p:nvSpPr>
        <p:spPr bwMode="auto">
          <a:xfrm>
            <a:off x="7326638" y="4591958"/>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
        <p:nvSpPr>
          <p:cNvPr id="50" name="Arrow: Down 49">
            <a:extLst>
              <a:ext uri="{FF2B5EF4-FFF2-40B4-BE49-F238E27FC236}">
                <a16:creationId xmlns:a16="http://schemas.microsoft.com/office/drawing/2014/main" id="{7309B603-D282-45D3-9126-12B26CD4CACF}"/>
              </a:ext>
            </a:extLst>
          </p:cNvPr>
          <p:cNvSpPr/>
          <p:nvPr/>
        </p:nvSpPr>
        <p:spPr bwMode="auto">
          <a:xfrm>
            <a:off x="4480560" y="4982411"/>
            <a:ext cx="182880" cy="151141"/>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1" fontAlgn="base" latinLnBrk="0" hangingPunct="1">
              <a:lnSpc>
                <a:spcPts val="1700"/>
              </a:lnSpc>
              <a:spcBef>
                <a:spcPct val="20000"/>
              </a:spcBef>
              <a:spcAft>
                <a:spcPct val="20000"/>
              </a:spcAft>
              <a:buClr>
                <a:schemeClr val="bg2"/>
              </a:buClr>
              <a:buSzTx/>
              <a:buFont typeface="Wingdings 2" pitchFamily="18" charset="2"/>
              <a:buChar char="®"/>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0559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233BB-BE26-99A1-5C0C-EBE4919C2739}"/>
              </a:ext>
            </a:extLst>
          </p:cNvPr>
          <p:cNvSpPr>
            <a:spLocks noGrp="1"/>
          </p:cNvSpPr>
          <p:nvPr>
            <p:ph type="body" sz="quarter" idx="10"/>
          </p:nvPr>
        </p:nvSpPr>
        <p:spPr/>
        <p:txBody>
          <a:bodyPr/>
          <a:lstStyle/>
          <a:p>
            <a:r>
              <a:rPr lang="en-US" dirty="0"/>
              <a:t>Closing Phase</a:t>
            </a:r>
          </a:p>
          <a:p>
            <a:endParaRPr lang="en-US" dirty="0"/>
          </a:p>
        </p:txBody>
      </p:sp>
      <p:sp>
        <p:nvSpPr>
          <p:cNvPr id="31" name="Text Placeholder 30">
            <a:extLst>
              <a:ext uri="{FF2B5EF4-FFF2-40B4-BE49-F238E27FC236}">
                <a16:creationId xmlns:a16="http://schemas.microsoft.com/office/drawing/2014/main" id="{1EA1B80B-7875-4FE8-97F6-8BFF4745B340}"/>
              </a:ext>
            </a:extLst>
          </p:cNvPr>
          <p:cNvSpPr>
            <a:spLocks noGrp="1"/>
          </p:cNvSpPr>
          <p:nvPr>
            <p:ph type="body" idx="12"/>
          </p:nvPr>
        </p:nvSpPr>
        <p:spPr>
          <a:xfrm>
            <a:off x="188052" y="996171"/>
            <a:ext cx="8538930" cy="5160982"/>
          </a:xfrm>
        </p:spPr>
        <p:txBody>
          <a:bodyPr/>
          <a:lstStyle/>
          <a:p>
            <a:r>
              <a:rPr lang="en-US" dirty="0"/>
              <a:t>Once the LOI has been signed, we work closely with our client and their counsel/accountants to navigate the closing process as smoothly and efficiently as possible. We interface directly with the buyer and their third-party vendors to facilitate the buy-side diligence efforts, document drafting and negotiations and strategy discussions.  </a:t>
            </a:r>
          </a:p>
          <a:p>
            <a:r>
              <a:rPr lang="en-US" dirty="0"/>
              <a:t>Though this phase inevitably requires a higher level of involvement from the client in terms of information gathering, we quarterback all of the workstreams and analyze/organize all of the data in order to take as much of the heavy lifting off of the client as possible. </a:t>
            </a:r>
          </a:p>
          <a:p>
            <a:r>
              <a:rPr lang="en-US" dirty="0"/>
              <a:t>The key elements of the closing process are summarized below, the order of which can vary as they often overlap (other than the buy-side QoE which is almost always the first step):</a:t>
            </a:r>
          </a:p>
        </p:txBody>
      </p:sp>
      <p:sp>
        <p:nvSpPr>
          <p:cNvPr id="6" name="Rectangle 5">
            <a:extLst>
              <a:ext uri="{FF2B5EF4-FFF2-40B4-BE49-F238E27FC236}">
                <a16:creationId xmlns:a16="http://schemas.microsoft.com/office/drawing/2014/main" id="{318EF3EE-99D5-F68E-3148-87F0991C9A45}"/>
              </a:ext>
            </a:extLst>
          </p:cNvPr>
          <p:cNvSpPr/>
          <p:nvPr/>
        </p:nvSpPr>
        <p:spPr bwMode="auto">
          <a:xfrm>
            <a:off x="567711" y="2992705"/>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ea typeface="+mn-ea"/>
                <a:cs typeface="+mn-cs"/>
              </a:rPr>
              <a:t>MHH works with Buyer’s QoE provider to complete buy-side QoE report </a:t>
            </a:r>
          </a:p>
        </p:txBody>
      </p:sp>
      <p:sp>
        <p:nvSpPr>
          <p:cNvPr id="7" name="Rectangle 6">
            <a:extLst>
              <a:ext uri="{FF2B5EF4-FFF2-40B4-BE49-F238E27FC236}">
                <a16:creationId xmlns:a16="http://schemas.microsoft.com/office/drawing/2014/main" id="{78CE72A3-6574-A56C-34CE-B4E4EB07D1DB}"/>
              </a:ext>
            </a:extLst>
          </p:cNvPr>
          <p:cNvSpPr/>
          <p:nvPr/>
        </p:nvSpPr>
        <p:spPr bwMode="auto">
          <a:xfrm>
            <a:off x="3465576" y="2992705"/>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ea typeface="+mn-ea"/>
                <a:cs typeface="+mn-cs"/>
              </a:rPr>
              <a:t>Draft  and negotiate purchase agreement, including disclosure schedules</a:t>
            </a:r>
          </a:p>
        </p:txBody>
      </p:sp>
      <p:sp>
        <p:nvSpPr>
          <p:cNvPr id="8" name="Rectangle 7">
            <a:extLst>
              <a:ext uri="{FF2B5EF4-FFF2-40B4-BE49-F238E27FC236}">
                <a16:creationId xmlns:a16="http://schemas.microsoft.com/office/drawing/2014/main" id="{CA3DE8DE-EB0A-33E3-E863-3EB0A390F6DF}"/>
              </a:ext>
            </a:extLst>
          </p:cNvPr>
          <p:cNvSpPr/>
          <p:nvPr/>
        </p:nvSpPr>
        <p:spPr bwMode="auto">
          <a:xfrm>
            <a:off x="3465576" y="3948468"/>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ea typeface="+mn-ea"/>
                <a:cs typeface="+mn-cs"/>
              </a:rPr>
              <a:t>Draft and </a:t>
            </a:r>
            <a:r>
              <a:rPr lang="en-US" sz="1000" kern="1200" dirty="0">
                <a:solidFill>
                  <a:schemeClr val="tx1"/>
                </a:solidFill>
                <a:latin typeface="Georgia" panose="02040502050405020303" pitchFamily="18" charset="0"/>
              </a:rPr>
              <a:t>negotiate ancillary documents such as employment agreements and financing documents</a:t>
            </a:r>
            <a:endParaRPr lang="en-US" sz="1000" kern="1200" dirty="0">
              <a:solidFill>
                <a:schemeClr val="tx1"/>
              </a:solidFill>
              <a:latin typeface="Georgia" panose="02040502050405020303" pitchFamily="18" charset="0"/>
              <a:ea typeface="+mn-ea"/>
              <a:cs typeface="+mn-cs"/>
            </a:endParaRPr>
          </a:p>
        </p:txBody>
      </p:sp>
      <p:sp>
        <p:nvSpPr>
          <p:cNvPr id="9" name="Rectangle 8">
            <a:extLst>
              <a:ext uri="{FF2B5EF4-FFF2-40B4-BE49-F238E27FC236}">
                <a16:creationId xmlns:a16="http://schemas.microsoft.com/office/drawing/2014/main" id="{13B747B0-ECE0-CBED-8C25-D3CA68EE9DE9}"/>
              </a:ext>
            </a:extLst>
          </p:cNvPr>
          <p:cNvSpPr/>
          <p:nvPr/>
        </p:nvSpPr>
        <p:spPr bwMode="auto">
          <a:xfrm>
            <a:off x="3465576" y="4904232"/>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Draft and negotiate working capital peg and funds flow waterfall </a:t>
            </a:r>
          </a:p>
        </p:txBody>
      </p:sp>
      <p:sp>
        <p:nvSpPr>
          <p:cNvPr id="15" name="Rectangle 14">
            <a:extLst>
              <a:ext uri="{FF2B5EF4-FFF2-40B4-BE49-F238E27FC236}">
                <a16:creationId xmlns:a16="http://schemas.microsoft.com/office/drawing/2014/main" id="{042709D1-082B-41EB-A51B-D0566D4540EB}"/>
              </a:ext>
            </a:extLst>
          </p:cNvPr>
          <p:cNvSpPr/>
          <p:nvPr/>
        </p:nvSpPr>
        <p:spPr bwMode="auto">
          <a:xfrm>
            <a:off x="567711" y="3948468"/>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ea typeface="+mn-ea"/>
                <a:cs typeface="+mn-cs"/>
              </a:rPr>
              <a:t>Buyer engages third-party vendors to perform in-depth insurance, HR/benefits, IT and environmental diligence reports</a:t>
            </a:r>
          </a:p>
        </p:txBody>
      </p:sp>
      <p:sp>
        <p:nvSpPr>
          <p:cNvPr id="18" name="Rectangle 17">
            <a:extLst>
              <a:ext uri="{FF2B5EF4-FFF2-40B4-BE49-F238E27FC236}">
                <a16:creationId xmlns:a16="http://schemas.microsoft.com/office/drawing/2014/main" id="{3828E332-438F-467A-BF20-9BDF966AE8AB}"/>
              </a:ext>
            </a:extLst>
          </p:cNvPr>
          <p:cNvSpPr/>
          <p:nvPr/>
        </p:nvSpPr>
        <p:spPr bwMode="auto">
          <a:xfrm>
            <a:off x="567711" y="4904232"/>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ea typeface="+mn-ea"/>
                <a:cs typeface="+mn-cs"/>
              </a:rPr>
              <a:t>Buyer conducts business and operations diligence  </a:t>
            </a:r>
          </a:p>
        </p:txBody>
      </p:sp>
      <p:sp>
        <p:nvSpPr>
          <p:cNvPr id="19" name="Rectangle 18">
            <a:extLst>
              <a:ext uri="{FF2B5EF4-FFF2-40B4-BE49-F238E27FC236}">
                <a16:creationId xmlns:a16="http://schemas.microsoft.com/office/drawing/2014/main" id="{76385882-6E4F-4445-B691-50DCB9ECCEDD}"/>
              </a:ext>
            </a:extLst>
          </p:cNvPr>
          <p:cNvSpPr/>
          <p:nvPr/>
        </p:nvSpPr>
        <p:spPr bwMode="auto">
          <a:xfrm>
            <a:off x="6363441" y="2992705"/>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ea typeface="+mn-ea"/>
                <a:cs typeface="+mn-cs"/>
              </a:rPr>
              <a:t>Management team &amp; Buyer discuss post-close roles and operating initiatives </a:t>
            </a:r>
          </a:p>
        </p:txBody>
      </p:sp>
      <p:sp>
        <p:nvSpPr>
          <p:cNvPr id="20" name="Rectangle 19">
            <a:extLst>
              <a:ext uri="{FF2B5EF4-FFF2-40B4-BE49-F238E27FC236}">
                <a16:creationId xmlns:a16="http://schemas.microsoft.com/office/drawing/2014/main" id="{08D9E490-52F7-4F13-A49B-FFBD8740C54C}"/>
              </a:ext>
            </a:extLst>
          </p:cNvPr>
          <p:cNvSpPr/>
          <p:nvPr/>
        </p:nvSpPr>
        <p:spPr bwMode="auto">
          <a:xfrm>
            <a:off x="6363441" y="3948468"/>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Management team &amp; Buyer discuss </a:t>
            </a:r>
            <a:r>
              <a:rPr lang="en-US" sz="1000" kern="1200" dirty="0">
                <a:solidFill>
                  <a:schemeClr val="tx1"/>
                </a:solidFill>
                <a:latin typeface="Georgia" panose="02040502050405020303" pitchFamily="18" charset="0"/>
                <a:ea typeface="+mn-ea"/>
                <a:cs typeface="+mn-cs"/>
              </a:rPr>
              <a:t>integration plans</a:t>
            </a:r>
          </a:p>
        </p:txBody>
      </p:sp>
      <p:sp>
        <p:nvSpPr>
          <p:cNvPr id="21" name="TextBox 20">
            <a:extLst>
              <a:ext uri="{FF2B5EF4-FFF2-40B4-BE49-F238E27FC236}">
                <a16:creationId xmlns:a16="http://schemas.microsoft.com/office/drawing/2014/main" id="{8B8E5CF7-7E39-4658-9394-30D7E9827462}"/>
              </a:ext>
            </a:extLst>
          </p:cNvPr>
          <p:cNvSpPr txBox="1"/>
          <p:nvPr/>
        </p:nvSpPr>
        <p:spPr>
          <a:xfrm>
            <a:off x="3313591" y="2600242"/>
            <a:ext cx="2516819" cy="265176"/>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Document Drafting &amp; Negotiation</a:t>
            </a:r>
          </a:p>
        </p:txBody>
      </p:sp>
      <p:sp>
        <p:nvSpPr>
          <p:cNvPr id="22" name="TextBox 21">
            <a:extLst>
              <a:ext uri="{FF2B5EF4-FFF2-40B4-BE49-F238E27FC236}">
                <a16:creationId xmlns:a16="http://schemas.microsoft.com/office/drawing/2014/main" id="{E7A03C48-109C-4D73-9F5B-D1B590B987B5}"/>
              </a:ext>
            </a:extLst>
          </p:cNvPr>
          <p:cNvSpPr txBox="1"/>
          <p:nvPr/>
        </p:nvSpPr>
        <p:spPr>
          <a:xfrm>
            <a:off x="6211456" y="2602026"/>
            <a:ext cx="2516819" cy="261609"/>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Strategy Discussions</a:t>
            </a:r>
          </a:p>
        </p:txBody>
      </p:sp>
      <p:sp>
        <p:nvSpPr>
          <p:cNvPr id="23" name="TextBox 22">
            <a:extLst>
              <a:ext uri="{FF2B5EF4-FFF2-40B4-BE49-F238E27FC236}">
                <a16:creationId xmlns:a16="http://schemas.microsoft.com/office/drawing/2014/main" id="{31DC85C6-2D76-4D9C-B82F-24BCF289F521}"/>
              </a:ext>
            </a:extLst>
          </p:cNvPr>
          <p:cNvSpPr txBox="1"/>
          <p:nvPr/>
        </p:nvSpPr>
        <p:spPr>
          <a:xfrm>
            <a:off x="415726" y="2602026"/>
            <a:ext cx="2516819" cy="261609"/>
          </a:xfrm>
          <a:prstGeom prst="rect">
            <a:avLst/>
          </a:prstGeom>
          <a:solidFill>
            <a:schemeClr val="accent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00000"/>
              </a:lnSpc>
            </a:pPr>
            <a:r>
              <a:rPr lang="en-US" sz="1100" b="1" dirty="0">
                <a:solidFill>
                  <a:schemeClr val="bg1"/>
                </a:solidFill>
                <a:latin typeface="Georgia" panose="02040502050405020303" pitchFamily="18" charset="0"/>
              </a:rPr>
              <a:t>Buyer Due Diligence</a:t>
            </a:r>
          </a:p>
        </p:txBody>
      </p:sp>
      <p:sp>
        <p:nvSpPr>
          <p:cNvPr id="3" name="Arrow: Left-Right 2">
            <a:extLst>
              <a:ext uri="{FF2B5EF4-FFF2-40B4-BE49-F238E27FC236}">
                <a16:creationId xmlns:a16="http://schemas.microsoft.com/office/drawing/2014/main" id="{89AC53D7-4E03-4984-AC24-1F479DF1DA14}"/>
              </a:ext>
            </a:extLst>
          </p:cNvPr>
          <p:cNvSpPr/>
          <p:nvPr/>
        </p:nvSpPr>
        <p:spPr>
          <a:xfrm>
            <a:off x="3001000" y="2658918"/>
            <a:ext cx="244136" cy="147824"/>
          </a:xfrm>
          <a:prstGeom prst="leftRightArrow">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Arrow: Left-Right 23">
            <a:extLst>
              <a:ext uri="{FF2B5EF4-FFF2-40B4-BE49-F238E27FC236}">
                <a16:creationId xmlns:a16="http://schemas.microsoft.com/office/drawing/2014/main" id="{7C87444E-B976-4277-A909-336BF971A233}"/>
              </a:ext>
            </a:extLst>
          </p:cNvPr>
          <p:cNvSpPr/>
          <p:nvPr/>
        </p:nvSpPr>
        <p:spPr>
          <a:xfrm>
            <a:off x="5898865" y="2658918"/>
            <a:ext cx="244136" cy="147824"/>
          </a:xfrm>
          <a:prstGeom prst="leftRightArrow">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Calibri"/>
              <a:ea typeface="Calibri"/>
              <a:cs typeface="Calibri"/>
              <a:sym typeface="Calibri"/>
            </a:endParaRPr>
          </a:p>
        </p:txBody>
      </p:sp>
      <p:sp>
        <p:nvSpPr>
          <p:cNvPr id="26" name="Rectangle 25">
            <a:extLst>
              <a:ext uri="{FF2B5EF4-FFF2-40B4-BE49-F238E27FC236}">
                <a16:creationId xmlns:a16="http://schemas.microsoft.com/office/drawing/2014/main" id="{D10999EC-A085-4B99-8DB5-5DAEB571B4B3}"/>
              </a:ext>
            </a:extLst>
          </p:cNvPr>
          <p:cNvSpPr/>
          <p:nvPr/>
        </p:nvSpPr>
        <p:spPr bwMode="auto">
          <a:xfrm>
            <a:off x="6363441" y="4904231"/>
            <a:ext cx="2212848" cy="822960"/>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kern="1200" dirty="0">
                <a:solidFill>
                  <a:schemeClr val="tx1"/>
                </a:solidFill>
                <a:latin typeface="Georgia" panose="02040502050405020303" pitchFamily="18" charset="0"/>
              </a:rPr>
              <a:t>Management team &amp; Buyer discuss </a:t>
            </a:r>
            <a:r>
              <a:rPr lang="en-US" sz="1000" kern="1200" dirty="0">
                <a:solidFill>
                  <a:schemeClr val="tx1"/>
                </a:solidFill>
                <a:latin typeface="Georgia" panose="02040502050405020303" pitchFamily="18" charset="0"/>
                <a:ea typeface="+mn-ea"/>
                <a:cs typeface="+mn-cs"/>
              </a:rPr>
              <a:t>potential acquisition opportunities</a:t>
            </a:r>
          </a:p>
        </p:txBody>
      </p:sp>
      <p:sp>
        <p:nvSpPr>
          <p:cNvPr id="27" name="Isosceles Triangle 26">
            <a:extLst>
              <a:ext uri="{FF2B5EF4-FFF2-40B4-BE49-F238E27FC236}">
                <a16:creationId xmlns:a16="http://schemas.microsoft.com/office/drawing/2014/main" id="{D4CE3E69-CE78-4F90-90C5-078D6697678B}"/>
              </a:ext>
            </a:extLst>
          </p:cNvPr>
          <p:cNvSpPr/>
          <p:nvPr/>
        </p:nvSpPr>
        <p:spPr>
          <a:xfrm rot="10800000">
            <a:off x="2255268" y="5877715"/>
            <a:ext cx="4633466" cy="287268"/>
          </a:xfrm>
          <a:prstGeom prst="triangle">
            <a:avLst>
              <a:gd name="adj" fmla="val 50076"/>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chemeClr val="tx1"/>
              </a:solidFill>
            </a:endParaRPr>
          </a:p>
        </p:txBody>
      </p:sp>
      <p:sp>
        <p:nvSpPr>
          <p:cNvPr id="28" name="Rectangle 27">
            <a:extLst>
              <a:ext uri="{FF2B5EF4-FFF2-40B4-BE49-F238E27FC236}">
                <a16:creationId xmlns:a16="http://schemas.microsoft.com/office/drawing/2014/main" id="{D439DA79-BA92-4158-A9E1-42A0E5920A74}"/>
              </a:ext>
            </a:extLst>
          </p:cNvPr>
          <p:cNvSpPr/>
          <p:nvPr/>
        </p:nvSpPr>
        <p:spPr bwMode="auto">
          <a:xfrm>
            <a:off x="3233227" y="6235495"/>
            <a:ext cx="2677546" cy="349015"/>
          </a:xfrm>
          <a:prstGeom prst="rect">
            <a:avLst/>
          </a:prstGeom>
          <a:solidFill>
            <a:schemeClr val="bg1"/>
          </a:solidFill>
          <a:ln w="127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r>
              <a:rPr lang="en-US" sz="1000" b="1" kern="1200" dirty="0">
                <a:solidFill>
                  <a:schemeClr val="tx1"/>
                </a:solidFill>
                <a:latin typeface="Georgia" panose="02040502050405020303" pitchFamily="18" charset="0"/>
                <a:ea typeface="+mn-ea"/>
                <a:cs typeface="+mn-cs"/>
              </a:rPr>
              <a:t>CLOSE</a:t>
            </a:r>
          </a:p>
        </p:txBody>
      </p:sp>
    </p:spTree>
    <p:extLst>
      <p:ext uri="{BB962C8B-B14F-4D97-AF65-F5344CB8AC3E}">
        <p14:creationId xmlns:p14="http://schemas.microsoft.com/office/powerpoint/2010/main" val="1992172557"/>
      </p:ext>
    </p:extLst>
  </p:cSld>
  <p:clrMapOvr>
    <a:masterClrMapping/>
  </p:clrMapOvr>
</p:sld>
</file>

<file path=ppt/theme/theme1.xml><?xml version="1.0" encoding="utf-8"?>
<a:theme xmlns:a="http://schemas.openxmlformats.org/drawingml/2006/main" name="MHH">
  <a:themeElements>
    <a:clrScheme name="Custom 3">
      <a:dk1>
        <a:sysClr val="windowText" lastClr="000000"/>
      </a:dk1>
      <a:lt1>
        <a:sysClr val="window" lastClr="FFFFFF"/>
      </a:lt1>
      <a:dk2>
        <a:srgbClr val="242852"/>
      </a:dk2>
      <a:lt2>
        <a:srgbClr val="ACCBF9"/>
      </a:lt2>
      <a:accent1>
        <a:srgbClr val="07131B"/>
      </a:accent1>
      <a:accent2>
        <a:srgbClr val="002641"/>
      </a:accent2>
      <a:accent3>
        <a:srgbClr val="0C3C63"/>
      </a:accent3>
      <a:accent4>
        <a:srgbClr val="005592"/>
      </a:accent4>
      <a:accent5>
        <a:srgbClr val="C8AD87"/>
      </a:accent5>
      <a:accent6>
        <a:srgbClr val="EADDCB"/>
      </a:accent6>
      <a:hlink>
        <a:srgbClr val="005592"/>
      </a:hlink>
      <a:folHlink>
        <a:srgbClr val="005592"/>
      </a:folHlink>
    </a:clrScheme>
    <a:fontScheme name="Cover Slide">
      <a:majorFont>
        <a:latin typeface="Times New Roman"/>
        <a:ea typeface="Times New Roman"/>
        <a:cs typeface="Times New Roman"/>
      </a:majorFont>
      <a:minorFont>
        <a:latin typeface="Helvetica"/>
        <a:ea typeface="Helvetica"/>
        <a:cs typeface="Helvetica"/>
      </a:minorFont>
    </a:fontScheme>
    <a:fmtScheme name="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HH" id="{52B46812-8935-4198-97F9-FBD083C916C5}" vid="{A2017BDC-1E15-4289-81EE-AE55F0A311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24894</TotalTime>
  <Words>1602</Words>
  <Application>Microsoft Office PowerPoint</Application>
  <PresentationFormat>Letter Paper (8.5x11 in)</PresentationFormat>
  <Paragraphs>206</Paragraphs>
  <Slides>10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 Narrow</vt:lpstr>
      <vt:lpstr>Calibri</vt:lpstr>
      <vt:lpstr>Calibri Light</vt:lpstr>
      <vt:lpstr>Courier New</vt:lpstr>
      <vt:lpstr>Georgia</vt:lpstr>
      <vt:lpstr>Helvetica</vt:lpstr>
      <vt:lpstr>Trade Gothic LT Com</vt:lpstr>
      <vt:lpstr>Wingdings</vt:lpstr>
      <vt:lpstr>Wingdings 2</vt:lpstr>
      <vt:lpstr>MHH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Materials for RHL</dc:title>
  <dc:creator>Isabel Schaefer</dc:creator>
  <cp:lastModifiedBy>Allen Tompkins</cp:lastModifiedBy>
  <cp:revision>1661</cp:revision>
  <cp:lastPrinted>2023-09-12T15:59:49Z</cp:lastPrinted>
  <dcterms:created xsi:type="dcterms:W3CDTF">2017-03-22T14:26:52Z</dcterms:created>
  <dcterms:modified xsi:type="dcterms:W3CDTF">2026-02-06T18:32:35Z</dcterms:modified>
</cp:coreProperties>
</file>